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71" r:id="rId2"/>
    <p:sldId id="273" r:id="rId3"/>
    <p:sldId id="286" r:id="rId4"/>
    <p:sldId id="283" r:id="rId5"/>
    <p:sldId id="258" r:id="rId6"/>
    <p:sldId id="257" r:id="rId7"/>
    <p:sldId id="278" r:id="rId8"/>
    <p:sldId id="280" r:id="rId9"/>
    <p:sldId id="282" r:id="rId10"/>
    <p:sldId id="284" r:id="rId11"/>
    <p:sldId id="285" r:id="rId12"/>
    <p:sldId id="287" r:id="rId13"/>
    <p:sldId id="288" r:id="rId14"/>
    <p:sldId id="290" r:id="rId15"/>
    <p:sldId id="289" r:id="rId16"/>
    <p:sldId id="291" r:id="rId17"/>
    <p:sldId id="279" r:id="rId18"/>
    <p:sldId id="293" r:id="rId19"/>
    <p:sldId id="292" r:id="rId20"/>
    <p:sldId id="29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17" autoAdjust="0"/>
    <p:restoredTop sz="94660"/>
  </p:normalViewPr>
  <p:slideViewPr>
    <p:cSldViewPr snapToGrid="0">
      <p:cViewPr varScale="1">
        <p:scale>
          <a:sx n="81" d="100"/>
          <a:sy n="81" d="100"/>
        </p:scale>
        <p:origin x="60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rcrc0\OneDrive\Desktop\result.txt"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result!$J$1:$J$483</cx:f>
        <cx:lvl ptCount="483" formatCode="General">
          <cx:pt idx="0">202.5</cx:pt>
          <cx:pt idx="1">215</cx:pt>
          <cx:pt idx="2">215</cx:pt>
          <cx:pt idx="3">225</cx:pt>
          <cx:pt idx="4">225</cx:pt>
          <cx:pt idx="5">202.5</cx:pt>
          <cx:pt idx="6">222.5</cx:pt>
          <cx:pt idx="7">230</cx:pt>
          <cx:pt idx="8">212.5</cx:pt>
          <cx:pt idx="9">222.5</cx:pt>
          <cx:pt idx="10">212.5</cx:pt>
          <cx:pt idx="11">227.5</cx:pt>
          <cx:pt idx="12">215</cx:pt>
          <cx:pt idx="13">222.5</cx:pt>
          <cx:pt idx="14">197.5</cx:pt>
          <cx:pt idx="15">215</cx:pt>
          <cx:pt idx="16">220</cx:pt>
          <cx:pt idx="17">205</cx:pt>
          <cx:pt idx="18">240</cx:pt>
          <cx:pt idx="19">197.5</cx:pt>
          <cx:pt idx="20">202.5</cx:pt>
          <cx:pt idx="21">235</cx:pt>
          <cx:pt idx="22">210</cx:pt>
          <cx:pt idx="23">210</cx:pt>
          <cx:pt idx="24">220</cx:pt>
          <cx:pt idx="25">225</cx:pt>
          <cx:pt idx="26">225</cx:pt>
          <cx:pt idx="27">212.5</cx:pt>
          <cx:pt idx="28">255</cx:pt>
          <cx:pt idx="29">235</cx:pt>
          <cx:pt idx="30">250</cx:pt>
          <cx:pt idx="31">215</cx:pt>
          <cx:pt idx="32">205</cx:pt>
          <cx:pt idx="33">237.5</cx:pt>
          <cx:pt idx="34">217.5</cx:pt>
          <cx:pt idx="35">217.5</cx:pt>
          <cx:pt idx="36">225</cx:pt>
          <cx:pt idx="37">217.5</cx:pt>
          <cx:pt idx="38">202.5</cx:pt>
          <cx:pt idx="39">187.5</cx:pt>
          <cx:pt idx="40">242.5</cx:pt>
          <cx:pt idx="41">217.5</cx:pt>
          <cx:pt idx="42">210</cx:pt>
          <cx:pt idx="43">227.5</cx:pt>
          <cx:pt idx="44">217.5</cx:pt>
          <cx:pt idx="45">212.5</cx:pt>
          <cx:pt idx="46">207.5</cx:pt>
          <cx:pt idx="47">215</cx:pt>
          <cx:pt idx="48">225</cx:pt>
          <cx:pt idx="49">205</cx:pt>
          <cx:pt idx="50">227.5</cx:pt>
          <cx:pt idx="51">217.5</cx:pt>
          <cx:pt idx="52">217.5</cx:pt>
          <cx:pt idx="53">245</cx:pt>
          <cx:pt idx="54">240</cx:pt>
          <cx:pt idx="55">240</cx:pt>
          <cx:pt idx="56">225</cx:pt>
          <cx:pt idx="57">245</cx:pt>
          <cx:pt idx="58">230</cx:pt>
          <cx:pt idx="59">220</cx:pt>
          <cx:pt idx="60">227.5</cx:pt>
          <cx:pt idx="61">215</cx:pt>
          <cx:pt idx="62">232.5</cx:pt>
          <cx:pt idx="63">207.5</cx:pt>
          <cx:pt idx="64">202.5</cx:pt>
          <cx:pt idx="65">207.5</cx:pt>
          <cx:pt idx="66">210</cx:pt>
          <cx:pt idx="67">212.5</cx:pt>
          <cx:pt idx="68">215</cx:pt>
          <cx:pt idx="69">215</cx:pt>
          <cx:pt idx="70">220</cx:pt>
          <cx:pt idx="71">210</cx:pt>
          <cx:pt idx="72">220</cx:pt>
          <cx:pt idx="73">235</cx:pt>
          <cx:pt idx="74">212.5</cx:pt>
          <cx:pt idx="75">220</cx:pt>
          <cx:pt idx="76">247.5</cx:pt>
          <cx:pt idx="77">212.5</cx:pt>
          <cx:pt idx="78">225</cx:pt>
          <cx:pt idx="79">225</cx:pt>
          <cx:pt idx="80">235</cx:pt>
          <cx:pt idx="81">237.5</cx:pt>
          <cx:pt idx="82">220</cx:pt>
          <cx:pt idx="83">215</cx:pt>
          <cx:pt idx="84">217.5</cx:pt>
          <cx:pt idx="85">227.5</cx:pt>
          <cx:pt idx="86">230</cx:pt>
          <cx:pt idx="87">217.5</cx:pt>
          <cx:pt idx="88">222.5</cx:pt>
          <cx:pt idx="89">220</cx:pt>
          <cx:pt idx="90">212.5</cx:pt>
          <cx:pt idx="91">227.5</cx:pt>
          <cx:pt idx="92">212.5</cx:pt>
          <cx:pt idx="93">207.5</cx:pt>
          <cx:pt idx="94">200</cx:pt>
          <cx:pt idx="95">245</cx:pt>
          <cx:pt idx="96">205</cx:pt>
          <cx:pt idx="97">240</cx:pt>
          <cx:pt idx="98">202.5</cx:pt>
          <cx:pt idx="99">217.5</cx:pt>
          <cx:pt idx="100">232.5</cx:pt>
          <cx:pt idx="101">235</cx:pt>
          <cx:pt idx="102">222.5</cx:pt>
          <cx:pt idx="103">242.5</cx:pt>
          <cx:pt idx="104">252.5</cx:pt>
          <cx:pt idx="105">227.5</cx:pt>
          <cx:pt idx="106">235</cx:pt>
          <cx:pt idx="107">217.5</cx:pt>
          <cx:pt idx="108">235</cx:pt>
          <cx:pt idx="109">235</cx:pt>
          <cx:pt idx="110">240</cx:pt>
          <cx:pt idx="111">212.5</cx:pt>
          <cx:pt idx="112">262.5</cx:pt>
          <cx:pt idx="113">255</cx:pt>
          <cx:pt idx="114">227.5</cx:pt>
          <cx:pt idx="115">237.5</cx:pt>
          <cx:pt idx="116">247.5</cx:pt>
          <cx:pt idx="117">252.5</cx:pt>
          <cx:pt idx="118">217.5</cx:pt>
          <cx:pt idx="119">262.5</cx:pt>
          <cx:pt idx="120">225</cx:pt>
          <cx:pt idx="121">252.5</cx:pt>
          <cx:pt idx="122">222.5</cx:pt>
          <cx:pt idx="123">225</cx:pt>
          <cx:pt idx="124">242.5</cx:pt>
          <cx:pt idx="125">215</cx:pt>
          <cx:pt idx="126">222.5</cx:pt>
          <cx:pt idx="127">217.5</cx:pt>
          <cx:pt idx="128">222.5</cx:pt>
          <cx:pt idx="129">227.5</cx:pt>
          <cx:pt idx="130">197.5</cx:pt>
          <cx:pt idx="131">245</cx:pt>
          <cx:pt idx="132">222.5</cx:pt>
          <cx:pt idx="133">225</cx:pt>
          <cx:pt idx="134">220</cx:pt>
          <cx:pt idx="135">222.5</cx:pt>
          <cx:pt idx="136">235</cx:pt>
          <cx:pt idx="137">215</cx:pt>
          <cx:pt idx="138">225</cx:pt>
          <cx:pt idx="139">222.5</cx:pt>
          <cx:pt idx="140">207.5</cx:pt>
          <cx:pt idx="141">217.5</cx:pt>
          <cx:pt idx="142">227.5</cx:pt>
          <cx:pt idx="143">217.5</cx:pt>
          <cx:pt idx="144">235</cx:pt>
          <cx:pt idx="145">230</cx:pt>
          <cx:pt idx="146">225</cx:pt>
          <cx:pt idx="147">232.5</cx:pt>
          <cx:pt idx="148">227.5</cx:pt>
          <cx:pt idx="149">255</cx:pt>
          <cx:pt idx="150">220</cx:pt>
          <cx:pt idx="151">235</cx:pt>
          <cx:pt idx="152">245</cx:pt>
          <cx:pt idx="153">210</cx:pt>
          <cx:pt idx="154">245</cx:pt>
          <cx:pt idx="155">227.5</cx:pt>
          <cx:pt idx="156">250</cx:pt>
          <cx:pt idx="157">225</cx:pt>
          <cx:pt idx="158">245</cx:pt>
          <cx:pt idx="159">252.5</cx:pt>
          <cx:pt idx="160">207.5</cx:pt>
          <cx:pt idx="161">220</cx:pt>
          <cx:pt idx="162">222.5</cx:pt>
          <cx:pt idx="163">215</cx:pt>
          <cx:pt idx="164">242.5</cx:pt>
          <cx:pt idx="165">260</cx:pt>
          <cx:pt idx="166">240</cx:pt>
          <cx:pt idx="167">227.5</cx:pt>
          <cx:pt idx="168">235</cx:pt>
          <cx:pt idx="169">222.5</cx:pt>
          <cx:pt idx="170">227.5</cx:pt>
          <cx:pt idx="171">212.5</cx:pt>
          <cx:pt idx="172">245</cx:pt>
          <cx:pt idx="173">240</cx:pt>
          <cx:pt idx="174">217.5</cx:pt>
          <cx:pt idx="175">227.5</cx:pt>
          <cx:pt idx="176">227.5</cx:pt>
          <cx:pt idx="177">217.5</cx:pt>
          <cx:pt idx="178">235</cx:pt>
          <cx:pt idx="179">222.5</cx:pt>
          <cx:pt idx="180">235</cx:pt>
          <cx:pt idx="181">217.5</cx:pt>
          <cx:pt idx="182">235</cx:pt>
          <cx:pt idx="183">227.5</cx:pt>
          <cx:pt idx="184">225</cx:pt>
          <cx:pt idx="185">222.5</cx:pt>
          <cx:pt idx="186">232.5</cx:pt>
          <cx:pt idx="187">210</cx:pt>
          <cx:pt idx="188">207.5</cx:pt>
          <cx:pt idx="189">232.5</cx:pt>
          <cx:pt idx="190">245</cx:pt>
          <cx:pt idx="191">205</cx:pt>
          <cx:pt idx="192">222.5</cx:pt>
          <cx:pt idx="193">235</cx:pt>
          <cx:pt idx="194">210</cx:pt>
          <cx:pt idx="195">235</cx:pt>
          <cx:pt idx="196">215</cx:pt>
          <cx:pt idx="197">215</cx:pt>
          <cx:pt idx="198">200</cx:pt>
          <cx:pt idx="199">220</cx:pt>
          <cx:pt idx="200">210</cx:pt>
          <cx:pt idx="201">205</cx:pt>
          <cx:pt idx="202">200</cx:pt>
          <cx:pt idx="203">215</cx:pt>
          <cx:pt idx="204">190</cx:pt>
          <cx:pt idx="205">210</cx:pt>
          <cx:pt idx="206">197.5</cx:pt>
          <cx:pt idx="207">227.5</cx:pt>
          <cx:pt idx="208">225</cx:pt>
          <cx:pt idx="209">207.5</cx:pt>
          <cx:pt idx="210">207.5</cx:pt>
          <cx:pt idx="211">210</cx:pt>
          <cx:pt idx="212">205</cx:pt>
          <cx:pt idx="213">205</cx:pt>
          <cx:pt idx="214">220</cx:pt>
          <cx:pt idx="215">205</cx:pt>
          <cx:pt idx="216">202.5</cx:pt>
          <cx:pt idx="217">215</cx:pt>
          <cx:pt idx="218">215</cx:pt>
          <cx:pt idx="219">210</cx:pt>
          <cx:pt idx="220">215</cx:pt>
          <cx:pt idx="221">215</cx:pt>
          <cx:pt idx="222">217.5</cx:pt>
          <cx:pt idx="223">205</cx:pt>
          <cx:pt idx="224">235</cx:pt>
          <cx:pt idx="225">217.5</cx:pt>
          <cx:pt idx="226">205</cx:pt>
          <cx:pt idx="227">205</cx:pt>
          <cx:pt idx="228">205</cx:pt>
          <cx:pt idx="229">232.5</cx:pt>
          <cx:pt idx="230">197.5</cx:pt>
          <cx:pt idx="231">225</cx:pt>
          <cx:pt idx="232">227.5</cx:pt>
          <cx:pt idx="233">220</cx:pt>
          <cx:pt idx="234">210</cx:pt>
          <cx:pt idx="235">200</cx:pt>
          <cx:pt idx="236">202.5</cx:pt>
          <cx:pt idx="237">217.5</cx:pt>
          <cx:pt idx="238">227.5</cx:pt>
          <cx:pt idx="239">197.5</cx:pt>
          <cx:pt idx="240">222.5</cx:pt>
          <cx:pt idx="241">217.5</cx:pt>
          <cx:pt idx="242">192.5</cx:pt>
          <cx:pt idx="243">220</cx:pt>
          <cx:pt idx="244">210</cx:pt>
          <cx:pt idx="245">202.5</cx:pt>
          <cx:pt idx="246">205</cx:pt>
          <cx:pt idx="247">207.5</cx:pt>
          <cx:pt idx="248">210</cx:pt>
          <cx:pt idx="249">200</cx:pt>
          <cx:pt idx="250">197.5</cx:pt>
          <cx:pt idx="251">212.5</cx:pt>
          <cx:pt idx="252">217.5</cx:pt>
          <cx:pt idx="253">232.5</cx:pt>
          <cx:pt idx="254">192.5</cx:pt>
          <cx:pt idx="255">217.5</cx:pt>
          <cx:pt idx="256">225</cx:pt>
          <cx:pt idx="257">202.5</cx:pt>
          <cx:pt idx="258">227.5</cx:pt>
          <cx:pt idx="259">190</cx:pt>
          <cx:pt idx="260">212.5</cx:pt>
          <cx:pt idx="261">220</cx:pt>
          <cx:pt idx="262">227.5</cx:pt>
          <cx:pt idx="263">202.5</cx:pt>
          <cx:pt idx="264">207.5</cx:pt>
          <cx:pt idx="265">227.5</cx:pt>
          <cx:pt idx="266">195</cx:pt>
          <cx:pt idx="267">202.5</cx:pt>
          <cx:pt idx="268">215</cx:pt>
          <cx:pt idx="269">225</cx:pt>
          <cx:pt idx="270">230</cx:pt>
          <cx:pt idx="271">207.5</cx:pt>
          <cx:pt idx="272">192.5</cx:pt>
          <cx:pt idx="273">202.5</cx:pt>
          <cx:pt idx="274">210</cx:pt>
          <cx:pt idx="275">215</cx:pt>
          <cx:pt idx="276">215</cx:pt>
          <cx:pt idx="277">207.5</cx:pt>
          <cx:pt idx="278">205</cx:pt>
          <cx:pt idx="279">210</cx:pt>
          <cx:pt idx="280">200</cx:pt>
          <cx:pt idx="281">207.5</cx:pt>
          <cx:pt idx="282">210</cx:pt>
          <cx:pt idx="283">205</cx:pt>
          <cx:pt idx="284">205</cx:pt>
          <cx:pt idx="285">212.5</cx:pt>
          <cx:pt idx="286">222.5</cx:pt>
          <cx:pt idx="287">205</cx:pt>
          <cx:pt idx="288">222.5</cx:pt>
          <cx:pt idx="289">202.5</cx:pt>
          <cx:pt idx="290">227.5</cx:pt>
          <cx:pt idx="291">225</cx:pt>
          <cx:pt idx="292">242.5</cx:pt>
          <cx:pt idx="293">197.5</cx:pt>
          <cx:pt idx="294">200</cx:pt>
          <cx:pt idx="295">235</cx:pt>
          <cx:pt idx="296">217.5</cx:pt>
          <cx:pt idx="297">232.5</cx:pt>
          <cx:pt idx="298">227.5</cx:pt>
          <cx:pt idx="299">207.5</cx:pt>
          <cx:pt idx="300">222.5</cx:pt>
          <cx:pt idx="301">220</cx:pt>
          <cx:pt idx="302">220</cx:pt>
          <cx:pt idx="303">215</cx:pt>
          <cx:pt idx="304">227.5</cx:pt>
          <cx:pt idx="305">215</cx:pt>
          <cx:pt idx="306">212.5</cx:pt>
          <cx:pt idx="307">215</cx:pt>
          <cx:pt idx="308">197.5</cx:pt>
          <cx:pt idx="309">212.5</cx:pt>
          <cx:pt idx="310">230</cx:pt>
          <cx:pt idx="311">212.5</cx:pt>
          <cx:pt idx="312">222.5</cx:pt>
          <cx:pt idx="313">212.5</cx:pt>
          <cx:pt idx="314">202.5</cx:pt>
          <cx:pt idx="315">200</cx:pt>
          <cx:pt idx="316">227.5</cx:pt>
          <cx:pt idx="317">215</cx:pt>
          <cx:pt idx="318">225</cx:pt>
          <cx:pt idx="319">210</cx:pt>
          <cx:pt idx="320">212.5</cx:pt>
          <cx:pt idx="321">230</cx:pt>
          <cx:pt idx="322">217.5</cx:pt>
          <cx:pt idx="323">220</cx:pt>
          <cx:pt idx="324">220</cx:pt>
          <cx:pt idx="325">227.5</cx:pt>
          <cx:pt idx="326">207.5</cx:pt>
          <cx:pt idx="327">225</cx:pt>
          <cx:pt idx="328">212.5</cx:pt>
          <cx:pt idx="329">185</cx:pt>
          <cx:pt idx="330">207.5</cx:pt>
          <cx:pt idx="331">227.5</cx:pt>
          <cx:pt idx="332">207.5</cx:pt>
          <cx:pt idx="333">210</cx:pt>
          <cx:pt idx="334">205</cx:pt>
          <cx:pt idx="335">212.5</cx:pt>
          <cx:pt idx="336">227.5</cx:pt>
          <cx:pt idx="337">195</cx:pt>
          <cx:pt idx="338">195</cx:pt>
          <cx:pt idx="339">212.5</cx:pt>
          <cx:pt idx="340">215</cx:pt>
          <cx:pt idx="341">210</cx:pt>
          <cx:pt idx="342">217.5</cx:pt>
          <cx:pt idx="343">215</cx:pt>
          <cx:pt idx="344">215</cx:pt>
          <cx:pt idx="345">212.5</cx:pt>
          <cx:pt idx="346">210</cx:pt>
          <cx:pt idx="347">225</cx:pt>
          <cx:pt idx="348">215</cx:pt>
          <cx:pt idx="349">192.5</cx:pt>
          <cx:pt idx="350">210</cx:pt>
          <cx:pt idx="351">215</cx:pt>
          <cx:pt idx="352">217.5</cx:pt>
          <cx:pt idx="353">192.5</cx:pt>
          <cx:pt idx="354">207.5</cx:pt>
          <cx:pt idx="355">217.5</cx:pt>
          <cx:pt idx="356">212.5</cx:pt>
          <cx:pt idx="357">217.5</cx:pt>
          <cx:pt idx="358">217.5</cx:pt>
          <cx:pt idx="359">210</cx:pt>
          <cx:pt idx="360">225</cx:pt>
          <cx:pt idx="361">200</cx:pt>
          <cx:pt idx="362">200</cx:pt>
          <cx:pt idx="363">222.5</cx:pt>
          <cx:pt idx="364">212.5</cx:pt>
          <cx:pt idx="365">210</cx:pt>
          <cx:pt idx="366">205</cx:pt>
          <cx:pt idx="367">217.5</cx:pt>
          <cx:pt idx="368">190</cx:pt>
          <cx:pt idx="369">207.5</cx:pt>
          <cx:pt idx="370">215</cx:pt>
          <cx:pt idx="371">215</cx:pt>
          <cx:pt idx="372">192.5</cx:pt>
          <cx:pt idx="373">215</cx:pt>
          <cx:pt idx="374">210</cx:pt>
          <cx:pt idx="375">217.5</cx:pt>
          <cx:pt idx="376">192.5</cx:pt>
          <cx:pt idx="377">200</cx:pt>
          <cx:pt idx="378">202.5</cx:pt>
          <cx:pt idx="379">190</cx:pt>
          <cx:pt idx="380">212.5</cx:pt>
          <cx:pt idx="381">212.5</cx:pt>
          <cx:pt idx="382">212.5</cx:pt>
          <cx:pt idx="383">217.5</cx:pt>
          <cx:pt idx="384">197.5</cx:pt>
          <cx:pt idx="385">217.5</cx:pt>
          <cx:pt idx="386">197.5</cx:pt>
          <cx:pt idx="387">217.5</cx:pt>
          <cx:pt idx="388">215</cx:pt>
          <cx:pt idx="389">195</cx:pt>
          <cx:pt idx="390">197.5</cx:pt>
          <cx:pt idx="391">212.5</cx:pt>
          <cx:pt idx="392">180</cx:pt>
          <cx:pt idx="393">210</cx:pt>
          <cx:pt idx="394">205</cx:pt>
          <cx:pt idx="395">207.5</cx:pt>
          <cx:pt idx="396">212.5</cx:pt>
          <cx:pt idx="397">200</cx:pt>
          <cx:pt idx="398">212.5</cx:pt>
          <cx:pt idx="399">200</cx:pt>
          <cx:pt idx="400">200</cx:pt>
          <cx:pt idx="401">210</cx:pt>
          <cx:pt idx="402">207.5</cx:pt>
          <cx:pt idx="403">212.5</cx:pt>
          <cx:pt idx="404">210</cx:pt>
          <cx:pt idx="405">207.5</cx:pt>
          <cx:pt idx="406">190</cx:pt>
          <cx:pt idx="407">177.5</cx:pt>
          <cx:pt idx="408">210</cx:pt>
          <cx:pt idx="409">210</cx:pt>
          <cx:pt idx="410">190</cx:pt>
          <cx:pt idx="411">202.5</cx:pt>
          <cx:pt idx="412">215</cx:pt>
          <cx:pt idx="413">200</cx:pt>
          <cx:pt idx="414">212.5</cx:pt>
          <cx:pt idx="415">202.5</cx:pt>
          <cx:pt idx="416">200</cx:pt>
          <cx:pt idx="417">187.5</cx:pt>
          <cx:pt idx="418">205</cx:pt>
          <cx:pt idx="419">190</cx:pt>
          <cx:pt idx="420">200</cx:pt>
          <cx:pt idx="421">172.5</cx:pt>
          <cx:pt idx="422">182.5</cx:pt>
          <cx:pt idx="423">202.5</cx:pt>
          <cx:pt idx="424">205</cx:pt>
          <cx:pt idx="425">215</cx:pt>
          <cx:pt idx="426">182.5</cx:pt>
          <cx:pt idx="427">210</cx:pt>
          <cx:pt idx="428">202.5</cx:pt>
          <cx:pt idx="429">172.5</cx:pt>
          <cx:pt idx="430">200</cx:pt>
          <cx:pt idx="431">210</cx:pt>
          <cx:pt idx="432">215</cx:pt>
          <cx:pt idx="433">175</cx:pt>
          <cx:pt idx="434">182.5</cx:pt>
          <cx:pt idx="435">217.5</cx:pt>
          <cx:pt idx="436">185</cx:pt>
          <cx:pt idx="437">200</cx:pt>
          <cx:pt idx="438">212.5</cx:pt>
          <cx:pt idx="439">190</cx:pt>
          <cx:pt idx="440">180</cx:pt>
          <cx:pt idx="441">192.5</cx:pt>
          <cx:pt idx="442">215</cx:pt>
          <cx:pt idx="443">202.5</cx:pt>
          <cx:pt idx="444">202.5</cx:pt>
          <cx:pt idx="445">177.5</cx:pt>
          <cx:pt idx="446">215</cx:pt>
          <cx:pt idx="447">187.5</cx:pt>
          <cx:pt idx="448">212.5</cx:pt>
          <cx:pt idx="449">177.5</cx:pt>
          <cx:pt idx="450">170</cx:pt>
          <cx:pt idx="451">202.5</cx:pt>
          <cx:pt idx="452">202.5</cx:pt>
          <cx:pt idx="453">205</cx:pt>
          <cx:pt idx="454">215</cx:pt>
          <cx:pt idx="455">182.5</cx:pt>
          <cx:pt idx="456">212.5</cx:pt>
          <cx:pt idx="457">215</cx:pt>
          <cx:pt idx="458">202.5</cx:pt>
          <cx:pt idx="459">190</cx:pt>
          <cx:pt idx="460">187.5</cx:pt>
          <cx:pt idx="461">207.5</cx:pt>
          <cx:pt idx="462">185</cx:pt>
          <cx:pt idx="463">182.5</cx:pt>
          <cx:pt idx="464">182.5</cx:pt>
          <cx:pt idx="465">212.5</cx:pt>
          <cx:pt idx="466">215</cx:pt>
          <cx:pt idx="467">182.5</cx:pt>
          <cx:pt idx="468">197.5</cx:pt>
          <cx:pt idx="469">202.5</cx:pt>
          <cx:pt idx="470">205</cx:pt>
          <cx:pt idx="471">180</cx:pt>
          <cx:pt idx="472">227.5</cx:pt>
          <cx:pt idx="473">190</cx:pt>
          <cx:pt idx="474">200</cx:pt>
          <cx:pt idx="475">185</cx:pt>
          <cx:pt idx="476">180</cx:pt>
          <cx:pt idx="477">182.5</cx:pt>
          <cx:pt idx="478">185</cx:pt>
          <cx:pt idx="479">217.5</cx:pt>
          <cx:pt idx="480">195</cx:pt>
          <cx:pt idx="481">220</cx:pt>
          <cx:pt idx="482">182.5</cx:pt>
        </cx:lvl>
      </cx:numDim>
    </cx:data>
  </cx:chartData>
  <cx:chart>
    <cx:title pos="t" align="ctr" overlay="0">
      <cx:tx>
        <cx:txData>
          <cx:v>Distribution of Translocation time</cx:v>
        </cx:txData>
      </cx:tx>
      <cx:spPr>
        <a:solidFill>
          <a:schemeClr val="lt1"/>
        </a:solidFill>
        <a:ln w="12700" cap="flat" cmpd="sng" algn="ctr">
          <a:solidFill>
            <a:schemeClr val="dk1"/>
          </a:solidFill>
          <a:prstDash val="solid"/>
          <a:miter lim="800000"/>
        </a:ln>
        <a:effectLst/>
      </cx:spPr>
      <cx:txPr>
        <a:bodyPr spcFirstLastPara="1" vertOverflow="ellipsis" horzOverflow="overflow" wrap="square" lIns="0" tIns="0" rIns="0" bIns="0" anchor="ctr" anchorCtr="1"/>
        <a:lstStyle/>
        <a:p>
          <a:pPr algn="ctr" rtl="0">
            <a:defRPr/>
          </a:pPr>
          <a:r>
            <a:rPr>
              <a:solidFill>
                <a:schemeClr val="dk1"/>
              </a:solidFill>
              <a:latin typeface="+mn-lt"/>
              <a:ea typeface="+mn-ea"/>
              <a:cs typeface="+mn-cs"/>
            </a:rPr>
            <a:t>Distribution of Translocation time</a:t>
          </a:r>
        </a:p>
      </cx:txPr>
    </cx:title>
    <cx:plotArea>
      <cx:plotAreaRegion>
        <cx:plotSurface>
          <cx:spPr>
            <a:solidFill>
              <a:schemeClr val="tx1">
                <a:lumMod val="85000"/>
              </a:schemeClr>
            </a:solidFill>
          </cx:spPr>
        </cx:plotSurface>
        <cx:series layoutId="clusteredColumn" uniqueId="{DA49E897-17D5-4FFF-96E3-24FD6B564E00}">
          <cx:dataLabels>
            <cx:txPr>
              <a:bodyPr spcFirstLastPara="1" vertOverflow="ellipsis" horzOverflow="overflow" wrap="square" lIns="0" tIns="0" rIns="0" bIns="0" anchor="ctr" anchorCtr="1"/>
              <a:lstStyle/>
              <a:p>
                <a:pPr algn="ctr" rtl="0">
                  <a:defRPr sz="1200"/>
                </a:pPr>
                <a:endParaRPr lang="en-US" sz="1200" b="0" i="0" u="none" strike="noStrike" baseline="0">
                  <a:solidFill>
                    <a:prstClr val="black">
                      <a:lumMod val="75000"/>
                      <a:lumOff val="25000"/>
                    </a:prstClr>
                  </a:solidFill>
                  <a:latin typeface="Calibri" panose="020F0502020204030204"/>
                </a:endParaRPr>
              </a:p>
            </cx:txPr>
            <cx:visibility seriesName="0" categoryName="0" value="1"/>
          </cx:dataLabels>
          <cx:dataId val="0"/>
          <cx:layoutPr>
            <cx:binning intervalClosed="r"/>
          </cx:layoutPr>
        </cx:series>
      </cx:plotAreaRegion>
      <cx:axis id="0">
        <cx:catScaling gapWidth="0"/>
        <cx:title>
          <cx:tx>
            <cx:txData>
              <cx:v>Translocation time (LJ units)</cx:v>
            </cx:txData>
          </cx:tx>
          <cx:txPr>
            <a:bodyPr spcFirstLastPara="1" vertOverflow="ellipsis" horzOverflow="overflow" wrap="square" lIns="0" tIns="0" rIns="0" bIns="0" anchor="ctr" anchorCtr="1"/>
            <a:lstStyle/>
            <a:p>
              <a:pPr algn="ctr" rtl="0">
                <a:defRPr>
                  <a:solidFill>
                    <a:schemeClr val="tx1">
                      <a:lumMod val="95000"/>
                    </a:schemeClr>
                  </a:solidFill>
                </a:defRPr>
              </a:pPr>
              <a:r>
                <a:rPr lang="en-US" sz="1200" b="1" i="0" u="none" strike="noStrike" baseline="0">
                  <a:solidFill>
                    <a:schemeClr val="tx1">
                      <a:lumMod val="95000"/>
                    </a:schemeClr>
                  </a:solidFill>
                  <a:latin typeface="Calibri" panose="020F0502020204030204"/>
                </a:rPr>
                <a:t>Translocation time (LJ units)</a:t>
              </a:r>
            </a:p>
          </cx:txPr>
        </cx:title>
        <cx:tickLabels/>
        <cx:spPr>
          <a:ln>
            <a:solidFill>
              <a:schemeClr val="tx1">
                <a:lumMod val="85000"/>
              </a:schemeClr>
            </a:solidFill>
          </a:ln>
        </cx:spPr>
        <cx:txPr>
          <a:bodyPr spcFirstLastPara="1" vertOverflow="ellipsis" horzOverflow="overflow" wrap="square" lIns="0" tIns="0" rIns="0" bIns="0" anchor="ctr" anchorCtr="1"/>
          <a:lstStyle/>
          <a:p>
            <a:pPr algn="ctr" rtl="0">
              <a:defRPr sz="1200">
                <a:solidFill>
                  <a:schemeClr val="tx1">
                    <a:lumMod val="95000"/>
                  </a:schemeClr>
                </a:solidFill>
              </a:defRPr>
            </a:pPr>
            <a:endParaRPr lang="en-US" sz="1200" b="0" i="0" u="none" strike="noStrike" baseline="0">
              <a:solidFill>
                <a:schemeClr val="tx1">
                  <a:lumMod val="95000"/>
                </a:schemeClr>
              </a:solidFill>
              <a:latin typeface="Calibri" panose="020F0502020204030204"/>
            </a:endParaRPr>
          </a:p>
        </cx:txPr>
      </cx:axis>
      <cx:axis id="1">
        <cx:valScaling/>
        <cx:title>
          <cx:tx>
            <cx:txData>
              <cx:v>Frequency</cx:v>
            </cx:txData>
          </cx:tx>
          <cx:txPr>
            <a:bodyPr spcFirstLastPara="1" vertOverflow="ellipsis" horzOverflow="overflow" wrap="square" lIns="0" tIns="0" rIns="0" bIns="0" anchor="ctr" anchorCtr="1"/>
            <a:lstStyle/>
            <a:p>
              <a:pPr algn="ctr" rtl="0">
                <a:defRPr sz="1200"/>
              </a:pPr>
              <a:r>
                <a:rPr lang="en-US" sz="1200" b="1" i="0" u="none" strike="noStrike" baseline="0" dirty="0">
                  <a:solidFill>
                    <a:schemeClr val="tx1">
                      <a:lumMod val="95000"/>
                    </a:schemeClr>
                  </a:solidFill>
                  <a:latin typeface="Calibri" panose="020F0502020204030204"/>
                </a:rPr>
                <a:t>Frequency</a:t>
              </a:r>
            </a:p>
          </cx:txPr>
        </cx:title>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7">
  <cs:axisTitle>
    <cs:lnRef idx="0"/>
    <cs:fillRef idx="0"/>
    <cs:effectRef idx="0"/>
    <cs:fontRef idx="minor">
      <a:schemeClr val="tx1">
        <a:lumMod val="65000"/>
        <a:lumOff val="35000"/>
      </a:schemeClr>
    </cs:fontRef>
    <cs:defRPr sz="900" b="1"/>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solidFill>
        <a:schemeClr val="phClr"/>
      </a:solid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9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25000"/>
            <a:lumOff val="75000"/>
          </a:schemeClr>
        </a:solidFill>
      </a:ln>
    </cs:spPr>
  </cs:gridlineMajor>
  <cs:gridlineMinor>
    <cs:lnRef idx="0"/>
    <cs:fillRef idx="0"/>
    <cs:effectRef idx="0"/>
    <cs:fontRef idx="minor">
      <a:schemeClr val="dk1"/>
    </cs:fontRef>
    <cs:spPr>
      <a:ln>
        <a:solidFill>
          <a:schemeClr val="tx1">
            <a:lumMod val="25000"/>
            <a:lumOff val="75000"/>
            <a:lumOff val="10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800" b="1" cap="all" spc="15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A63C67-978E-43F1-8509-C32778563AE0}" type="datetimeFigureOut">
              <a:rPr lang="en-IN" smtClean="0"/>
              <a:t>25-03-2022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842B1D-F396-4FF4-BFAF-E6BD2FDBA612}" type="slidenum">
              <a:rPr lang="en-IN" smtClean="0"/>
              <a:t>‹#›</a:t>
            </a:fld>
            <a:endParaRPr lang="en-IN"/>
          </a:p>
        </p:txBody>
      </p:sp>
    </p:spTree>
    <p:extLst>
      <p:ext uri="{BB962C8B-B14F-4D97-AF65-F5344CB8AC3E}">
        <p14:creationId xmlns:p14="http://schemas.microsoft.com/office/powerpoint/2010/main" val="1139874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D667FC-DAB3-49FE-AD5B-3E32EE420938}" type="slidenum">
              <a:rPr lang="en-US" smtClean="0"/>
              <a:t>1</a:t>
            </a:fld>
            <a:endParaRPr lang="en-US"/>
          </a:p>
        </p:txBody>
      </p:sp>
    </p:spTree>
    <p:extLst>
      <p:ext uri="{BB962C8B-B14F-4D97-AF65-F5344CB8AC3E}">
        <p14:creationId xmlns:p14="http://schemas.microsoft.com/office/powerpoint/2010/main" val="2028732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24995-0036-4DC2-938D-09F3524D2CC5}" type="slidenum">
              <a:rPr lang="en-US" smtClean="0"/>
              <a:t>7</a:t>
            </a:fld>
            <a:endParaRPr lang="en-US"/>
          </a:p>
        </p:txBody>
      </p:sp>
    </p:spTree>
    <p:extLst>
      <p:ext uri="{BB962C8B-B14F-4D97-AF65-F5344CB8AC3E}">
        <p14:creationId xmlns:p14="http://schemas.microsoft.com/office/powerpoint/2010/main" val="177631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F842B1D-F396-4FF4-BFAF-E6BD2FDBA612}" type="slidenum">
              <a:rPr lang="en-IN" smtClean="0"/>
              <a:t>9</a:t>
            </a:fld>
            <a:endParaRPr lang="en-IN"/>
          </a:p>
        </p:txBody>
      </p:sp>
    </p:spTree>
    <p:extLst>
      <p:ext uri="{BB962C8B-B14F-4D97-AF65-F5344CB8AC3E}">
        <p14:creationId xmlns:p14="http://schemas.microsoft.com/office/powerpoint/2010/main" val="467179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B0D7D6-56BB-4D30-ACED-9AFF7D77F4D9}"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746386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B0D7D6-56BB-4D30-ACED-9AFF7D77F4D9}"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884481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1B0D7D6-56BB-4D30-ACED-9AFF7D77F4D9}"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25069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1B0D7D6-56BB-4D30-ACED-9AFF7D77F4D9}"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31D7A-E0FE-485A-9FE1-DB95CFA417F8}"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43080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B0D7D6-56BB-4D30-ACED-9AFF7D77F4D9}"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8923400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1B0D7D6-56BB-4D30-ACED-9AFF7D77F4D9}" type="datetimeFigureOut">
              <a:rPr lang="en-IN" smtClean="0"/>
              <a:t>25-03-2022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3339447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1B0D7D6-56BB-4D30-ACED-9AFF7D77F4D9}" type="datetimeFigureOut">
              <a:rPr lang="en-IN" smtClean="0"/>
              <a:t>25-03-2022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2454555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0D7D6-56BB-4D30-ACED-9AFF7D77F4D9}"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10884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0D7D6-56BB-4D30-ACED-9AFF7D77F4D9}"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3986188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1B0D7D6-56BB-4D30-ACED-9AFF7D77F4D9}"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169722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B0D7D6-56BB-4D30-ACED-9AFF7D77F4D9}"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116444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B0D7D6-56BB-4D30-ACED-9AFF7D77F4D9}"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1097272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B0D7D6-56BB-4D30-ACED-9AFF7D77F4D9}" type="datetimeFigureOut">
              <a:rPr lang="en-IN" smtClean="0"/>
              <a:t>25-03-2022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2101126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1B0D7D6-56BB-4D30-ACED-9AFF7D77F4D9}" type="datetimeFigureOut">
              <a:rPr lang="en-IN" smtClean="0"/>
              <a:t>25-03-2022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1177032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1B0D7D6-56BB-4D30-ACED-9AFF7D77F4D9}" type="datetimeFigureOut">
              <a:rPr lang="en-IN" smtClean="0"/>
              <a:t>25-03-2022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444517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1B0D7D6-56BB-4D30-ACED-9AFF7D77F4D9}" type="datetimeFigureOut">
              <a:rPr lang="en-IN" smtClean="0"/>
              <a:t>25-03-2022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266165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B0D7D6-56BB-4D30-ACED-9AFF7D77F4D9}"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0D31D7A-E0FE-485A-9FE1-DB95CFA417F8}" type="slidenum">
              <a:rPr lang="en-IN" smtClean="0"/>
              <a:t>‹#›</a:t>
            </a:fld>
            <a:endParaRPr lang="en-IN"/>
          </a:p>
        </p:txBody>
      </p:sp>
    </p:spTree>
    <p:extLst>
      <p:ext uri="{BB962C8B-B14F-4D97-AF65-F5344CB8AC3E}">
        <p14:creationId xmlns:p14="http://schemas.microsoft.com/office/powerpoint/2010/main" val="4121339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1B0D7D6-56BB-4D30-ACED-9AFF7D77F4D9}" type="datetimeFigureOut">
              <a:rPr lang="en-IN" smtClean="0"/>
              <a:t>25-03-2022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0D31D7A-E0FE-485A-9FE1-DB95CFA417F8}" type="slidenum">
              <a:rPr lang="en-IN" smtClean="0"/>
              <a:t>‹#›</a:t>
            </a:fld>
            <a:endParaRPr lang="en-IN"/>
          </a:p>
        </p:txBody>
      </p:sp>
    </p:spTree>
    <p:extLst>
      <p:ext uri="{BB962C8B-B14F-4D97-AF65-F5344CB8AC3E}">
        <p14:creationId xmlns:p14="http://schemas.microsoft.com/office/powerpoint/2010/main" val="4024458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microsoft.com/office/2007/relationships/media" Target="../media/media7.mp4"/><Relationship Id="rId7" Type="http://schemas.openxmlformats.org/officeDocument/2006/relationships/image" Target="../media/image20.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video" Target="../media/media7.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media" Target="../media/media9.mp4"/><Relationship Id="rId7" Type="http://schemas.openxmlformats.org/officeDocument/2006/relationships/image" Target="../media/image22.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9.mp4"/></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cgmartini.n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rosettacommons.or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unres.p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4E76D-4D0C-4C14-A1BE-EBF2D3ECC3C2}"/>
              </a:ext>
            </a:extLst>
          </p:cNvPr>
          <p:cNvSpPr>
            <a:spLocks noGrp="1"/>
          </p:cNvSpPr>
          <p:nvPr>
            <p:ph type="title"/>
          </p:nvPr>
        </p:nvSpPr>
        <p:spPr>
          <a:xfrm>
            <a:off x="0" y="1777855"/>
            <a:ext cx="12192000" cy="1325563"/>
          </a:xfrm>
        </p:spPr>
        <p:txBody>
          <a:bodyPr>
            <a:normAutofit fontScale="90000"/>
          </a:bodyPr>
          <a:lstStyle/>
          <a:p>
            <a:pPr algn="ctr"/>
            <a:r>
              <a:rPr lang="en-US" dirty="0"/>
              <a:t>Thesis</a:t>
            </a:r>
            <a:br>
              <a:rPr lang="en-US" dirty="0"/>
            </a:br>
            <a:r>
              <a:rPr lang="en-US" sz="5400" dirty="0">
                <a:solidFill>
                  <a:srgbClr val="FF0000"/>
                </a:solidFill>
              </a:rPr>
              <a:t>Protein Translocation through a nanopore</a:t>
            </a:r>
          </a:p>
        </p:txBody>
      </p:sp>
      <p:sp>
        <p:nvSpPr>
          <p:cNvPr id="3" name="Content Placeholder 2">
            <a:extLst>
              <a:ext uri="{FF2B5EF4-FFF2-40B4-BE49-F238E27FC236}">
                <a16:creationId xmlns:a16="http://schemas.microsoft.com/office/drawing/2014/main" id="{F967422D-E8AA-41B2-BCDB-705FAA828801}"/>
              </a:ext>
            </a:extLst>
          </p:cNvPr>
          <p:cNvSpPr>
            <a:spLocks noGrp="1"/>
          </p:cNvSpPr>
          <p:nvPr>
            <p:ph idx="1"/>
          </p:nvPr>
        </p:nvSpPr>
        <p:spPr>
          <a:xfrm>
            <a:off x="890953" y="3754582"/>
            <a:ext cx="4835144" cy="1780541"/>
          </a:xfrm>
        </p:spPr>
        <p:txBody>
          <a:bodyPr>
            <a:normAutofit/>
          </a:bodyPr>
          <a:lstStyle/>
          <a:p>
            <a:pPr marL="0" indent="0">
              <a:buNone/>
            </a:pPr>
            <a:endParaRPr lang="en-US" sz="1900" dirty="0"/>
          </a:p>
          <a:p>
            <a:pPr marL="0" indent="0">
              <a:buNone/>
            </a:pPr>
            <a:r>
              <a:rPr lang="en-US" sz="1900" dirty="0"/>
              <a:t>Name- Rajat Chaudhary</a:t>
            </a:r>
          </a:p>
          <a:p>
            <a:pPr marL="0" indent="0">
              <a:buNone/>
            </a:pPr>
            <a:r>
              <a:rPr lang="en-US" sz="1900" dirty="0"/>
              <a:t>Roll No. -17807540</a:t>
            </a:r>
          </a:p>
          <a:p>
            <a:pPr marL="0" indent="0">
              <a:buNone/>
            </a:pPr>
            <a:r>
              <a:rPr lang="en-US" sz="1900" dirty="0"/>
              <a:t>Mentor - Dr. </a:t>
            </a:r>
            <a:r>
              <a:rPr lang="en-US" sz="1900" dirty="0" err="1"/>
              <a:t>Harshwardhan</a:t>
            </a:r>
            <a:r>
              <a:rPr lang="en-US" sz="1900" dirty="0"/>
              <a:t> H. </a:t>
            </a:r>
            <a:r>
              <a:rPr lang="en-US" sz="1900" dirty="0" err="1"/>
              <a:t>Katkar</a:t>
            </a:r>
            <a:endParaRPr lang="en-US" sz="1900" dirty="0"/>
          </a:p>
        </p:txBody>
      </p:sp>
    </p:spTree>
    <p:extLst>
      <p:ext uri="{BB962C8B-B14F-4D97-AF65-F5344CB8AC3E}">
        <p14:creationId xmlns:p14="http://schemas.microsoft.com/office/powerpoint/2010/main" val="606506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E718-06C6-4662-BF82-0FF2C3FE17B2}"/>
              </a:ext>
            </a:extLst>
          </p:cNvPr>
          <p:cNvSpPr>
            <a:spLocks noGrp="1"/>
          </p:cNvSpPr>
          <p:nvPr>
            <p:ph type="title"/>
          </p:nvPr>
        </p:nvSpPr>
        <p:spPr/>
        <p:txBody>
          <a:bodyPr/>
          <a:lstStyle/>
          <a:p>
            <a:pPr algn="ctr"/>
            <a:r>
              <a:rPr lang="en-US" dirty="0">
                <a:solidFill>
                  <a:srgbClr val="FF0000"/>
                </a:solidFill>
              </a:rPr>
              <a:t>Protein and MARTINI CG Model</a:t>
            </a:r>
            <a:endParaRPr lang="en-IN" dirty="0">
              <a:solidFill>
                <a:srgbClr val="FF0000"/>
              </a:solidFill>
            </a:endParaRPr>
          </a:p>
        </p:txBody>
      </p:sp>
      <p:pic>
        <p:nvPicPr>
          <p:cNvPr id="9" name="Content Placeholder 8">
            <a:extLst>
              <a:ext uri="{FF2B5EF4-FFF2-40B4-BE49-F238E27FC236}">
                <a16:creationId xmlns:a16="http://schemas.microsoft.com/office/drawing/2014/main" id="{80D88D5B-60C3-4EA6-A829-A8C963FE88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3434" t="17967" r="27397" b="15133"/>
          <a:stretch/>
        </p:blipFill>
        <p:spPr>
          <a:xfrm>
            <a:off x="682018" y="1950267"/>
            <a:ext cx="5272392" cy="4696174"/>
          </a:xfrm>
        </p:spPr>
      </p:pic>
      <p:pic>
        <p:nvPicPr>
          <p:cNvPr id="11" name="Picture 10" descr="Fireworks in the sky&#10;&#10;Description automatically generated with medium confidence">
            <a:extLst>
              <a:ext uri="{FF2B5EF4-FFF2-40B4-BE49-F238E27FC236}">
                <a16:creationId xmlns:a16="http://schemas.microsoft.com/office/drawing/2014/main" id="{961F15AC-0D61-4B09-B1D7-9E78F377E927}"/>
              </a:ext>
            </a:extLst>
          </p:cNvPr>
          <p:cNvPicPr>
            <a:picLocks noChangeAspect="1"/>
          </p:cNvPicPr>
          <p:nvPr/>
        </p:nvPicPr>
        <p:blipFill rotWithShape="1">
          <a:blip r:embed="rId3">
            <a:extLst>
              <a:ext uri="{28A0092B-C50C-407E-A947-70E740481C1C}">
                <a14:useLocalDpi xmlns:a14="http://schemas.microsoft.com/office/drawing/2010/main" val="0"/>
              </a:ext>
            </a:extLst>
          </a:blip>
          <a:srcRect l="28063" t="15845" r="32044" b="8257"/>
          <a:stretch/>
        </p:blipFill>
        <p:spPr>
          <a:xfrm>
            <a:off x="6237591" y="1950267"/>
            <a:ext cx="5036766" cy="4668936"/>
          </a:xfrm>
          <a:prstGeom prst="rect">
            <a:avLst/>
          </a:prstGeom>
        </p:spPr>
      </p:pic>
    </p:spTree>
    <p:extLst>
      <p:ext uri="{BB962C8B-B14F-4D97-AF65-F5344CB8AC3E}">
        <p14:creationId xmlns:p14="http://schemas.microsoft.com/office/powerpoint/2010/main" val="567237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3B9D-AA4F-4D27-BA24-2BB1D62FC4FB}"/>
              </a:ext>
            </a:extLst>
          </p:cNvPr>
          <p:cNvSpPr>
            <a:spLocks noGrp="1"/>
          </p:cNvSpPr>
          <p:nvPr>
            <p:ph type="title"/>
          </p:nvPr>
        </p:nvSpPr>
        <p:spPr/>
        <p:txBody>
          <a:bodyPr/>
          <a:lstStyle/>
          <a:p>
            <a:endParaRPr lang="en-IN"/>
          </a:p>
        </p:txBody>
      </p:sp>
      <p:pic>
        <p:nvPicPr>
          <p:cNvPr id="5" name="Content Placeholder 4" descr="A picture containing silhouette, night sky&#10;&#10;Description automatically generated">
            <a:extLst>
              <a:ext uri="{FF2B5EF4-FFF2-40B4-BE49-F238E27FC236}">
                <a16:creationId xmlns:a16="http://schemas.microsoft.com/office/drawing/2014/main" id="{742EDAE5-82CC-4937-A925-EDC048FFC36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187" t="22269" r="34061" b="20285"/>
          <a:stretch/>
        </p:blipFill>
        <p:spPr>
          <a:xfrm>
            <a:off x="2478719" y="0"/>
            <a:ext cx="7572115" cy="6830082"/>
          </a:xfrm>
        </p:spPr>
      </p:pic>
    </p:spTree>
    <p:extLst>
      <p:ext uri="{BB962C8B-B14F-4D97-AF65-F5344CB8AC3E}">
        <p14:creationId xmlns:p14="http://schemas.microsoft.com/office/powerpoint/2010/main" val="1601688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200F7-950C-449F-AB6F-13B58FCF505D}"/>
              </a:ext>
            </a:extLst>
          </p:cNvPr>
          <p:cNvSpPr>
            <a:spLocks noGrp="1"/>
          </p:cNvSpPr>
          <p:nvPr>
            <p:ph type="title"/>
          </p:nvPr>
        </p:nvSpPr>
        <p:spPr/>
        <p:txBody>
          <a:bodyPr/>
          <a:lstStyle/>
          <a:p>
            <a:r>
              <a:rPr lang="en-US" dirty="0">
                <a:solidFill>
                  <a:srgbClr val="FF0000"/>
                </a:solidFill>
              </a:rPr>
              <a:t>CG structure in </a:t>
            </a:r>
            <a:r>
              <a:rPr lang="en-US" dirty="0" err="1">
                <a:solidFill>
                  <a:srgbClr val="FF0000"/>
                </a:solidFill>
              </a:rPr>
              <a:t>Lammps</a:t>
            </a:r>
            <a:r>
              <a:rPr lang="en-US" dirty="0">
                <a:solidFill>
                  <a:srgbClr val="FF0000"/>
                </a:solidFill>
              </a:rPr>
              <a:t> </a:t>
            </a:r>
            <a:endParaRPr lang="en-IN" dirty="0">
              <a:solidFill>
                <a:srgbClr val="FF0000"/>
              </a:solidFill>
            </a:endParaRPr>
          </a:p>
        </p:txBody>
      </p:sp>
      <p:pic>
        <p:nvPicPr>
          <p:cNvPr id="5" name="Content Placeholder 4" descr="Chart, scatter chart&#10;&#10;Description automatically generated">
            <a:extLst>
              <a:ext uri="{FF2B5EF4-FFF2-40B4-BE49-F238E27FC236}">
                <a16:creationId xmlns:a16="http://schemas.microsoft.com/office/drawing/2014/main" id="{ABE272A6-9DC6-466D-B32A-19FCE99384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33" y="1181365"/>
            <a:ext cx="5841167" cy="5570306"/>
          </a:xfrm>
        </p:spPr>
      </p:pic>
      <p:pic>
        <p:nvPicPr>
          <p:cNvPr id="7" name="Picture 6" descr="Chart, scatter chart&#10;&#10;Description automatically generated">
            <a:extLst>
              <a:ext uri="{FF2B5EF4-FFF2-40B4-BE49-F238E27FC236}">
                <a16:creationId xmlns:a16="http://schemas.microsoft.com/office/drawing/2014/main" id="{9BB05287-0E4E-4437-8CF7-1E40E40EC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81365"/>
            <a:ext cx="5841167" cy="5570307"/>
          </a:xfrm>
          <a:prstGeom prst="rect">
            <a:avLst/>
          </a:prstGeom>
        </p:spPr>
      </p:pic>
    </p:spTree>
    <p:extLst>
      <p:ext uri="{BB962C8B-B14F-4D97-AF65-F5344CB8AC3E}">
        <p14:creationId xmlns:p14="http://schemas.microsoft.com/office/powerpoint/2010/main" val="2118288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E0E16-39FE-4798-BBD6-F312098EBA1B}"/>
              </a:ext>
            </a:extLst>
          </p:cNvPr>
          <p:cNvSpPr>
            <a:spLocks noGrp="1"/>
          </p:cNvSpPr>
          <p:nvPr>
            <p:ph type="title"/>
          </p:nvPr>
        </p:nvSpPr>
        <p:spPr/>
        <p:txBody>
          <a:bodyPr/>
          <a:lstStyle/>
          <a:p>
            <a:r>
              <a:rPr lang="en-US" dirty="0">
                <a:solidFill>
                  <a:srgbClr val="FF0000"/>
                </a:solidFill>
              </a:rPr>
              <a:t>Stability</a:t>
            </a:r>
            <a:endParaRPr lang="en-IN" dirty="0">
              <a:solidFill>
                <a:srgbClr val="FF0000"/>
              </a:solidFill>
            </a:endParaRPr>
          </a:p>
        </p:txBody>
      </p:sp>
      <p:pic>
        <p:nvPicPr>
          <p:cNvPr id="4" name="Protein_CG_stability">
            <a:hlinkClick r:id="" action="ppaction://media"/>
            <a:extLst>
              <a:ext uri="{FF2B5EF4-FFF2-40B4-BE49-F238E27FC236}">
                <a16:creationId xmlns:a16="http://schemas.microsoft.com/office/drawing/2014/main" id="{91E599ED-5DB5-4B8E-B3F6-826DD144808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84902" y="1260785"/>
            <a:ext cx="5845976" cy="5563888"/>
          </a:xfrm>
        </p:spPr>
      </p:pic>
    </p:spTree>
    <p:extLst>
      <p:ext uri="{BB962C8B-B14F-4D97-AF65-F5344CB8AC3E}">
        <p14:creationId xmlns:p14="http://schemas.microsoft.com/office/powerpoint/2010/main" val="3172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CA6B-D5B5-4D5A-926E-ADC8F29DACD7}"/>
              </a:ext>
            </a:extLst>
          </p:cNvPr>
          <p:cNvSpPr>
            <a:spLocks noGrp="1"/>
          </p:cNvSpPr>
          <p:nvPr>
            <p:ph type="title"/>
          </p:nvPr>
        </p:nvSpPr>
        <p:spPr/>
        <p:txBody>
          <a:bodyPr/>
          <a:lstStyle/>
          <a:p>
            <a:r>
              <a:rPr lang="en-US" dirty="0">
                <a:solidFill>
                  <a:srgbClr val="FF0000"/>
                </a:solidFill>
              </a:rPr>
              <a:t>Pore and Protein</a:t>
            </a:r>
            <a:endParaRPr lang="en-IN" dirty="0">
              <a:solidFill>
                <a:srgbClr val="FF0000"/>
              </a:solidFill>
            </a:endParaRPr>
          </a:p>
        </p:txBody>
      </p:sp>
      <p:pic>
        <p:nvPicPr>
          <p:cNvPr id="5" name="Content Placeholder 4">
            <a:extLst>
              <a:ext uri="{FF2B5EF4-FFF2-40B4-BE49-F238E27FC236}">
                <a16:creationId xmlns:a16="http://schemas.microsoft.com/office/drawing/2014/main" id="{541ABACB-9A31-482C-84DB-78B40CEDBCE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665672"/>
            <a:ext cx="5444808" cy="5192328"/>
          </a:xfrm>
        </p:spPr>
      </p:pic>
      <p:pic>
        <p:nvPicPr>
          <p:cNvPr id="6" name="push_back">
            <a:hlinkClick r:id="" action="ppaction://media"/>
            <a:extLst>
              <a:ext uri="{FF2B5EF4-FFF2-40B4-BE49-F238E27FC236}">
                <a16:creationId xmlns:a16="http://schemas.microsoft.com/office/drawing/2014/main" id="{CB54237A-1661-437A-BFF0-F0251791C2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54581" y="1578354"/>
            <a:ext cx="5537419" cy="5270219"/>
          </a:xfrm>
          <a:prstGeom prst="rect">
            <a:avLst/>
          </a:prstGeom>
        </p:spPr>
      </p:pic>
      <p:sp>
        <p:nvSpPr>
          <p:cNvPr id="3" name="TextBox 2">
            <a:extLst>
              <a:ext uri="{FF2B5EF4-FFF2-40B4-BE49-F238E27FC236}">
                <a16:creationId xmlns:a16="http://schemas.microsoft.com/office/drawing/2014/main" id="{FDF9C6A3-7104-4367-89EE-2D470ACD2BEA}"/>
              </a:ext>
            </a:extLst>
          </p:cNvPr>
          <p:cNvSpPr txBox="1"/>
          <p:nvPr/>
        </p:nvSpPr>
        <p:spPr>
          <a:xfrm>
            <a:off x="7192651" y="2045616"/>
            <a:ext cx="3544479" cy="369332"/>
          </a:xfrm>
          <a:prstGeom prst="rect">
            <a:avLst/>
          </a:prstGeom>
          <a:noFill/>
        </p:spPr>
        <p:txBody>
          <a:bodyPr wrap="square" rtlCol="0">
            <a:spAutoFit/>
          </a:bodyPr>
          <a:lstStyle/>
          <a:p>
            <a:r>
              <a:rPr lang="en-IN" b="0" i="0" dirty="0">
                <a:solidFill>
                  <a:srgbClr val="404040"/>
                </a:solidFill>
                <a:effectLst/>
                <a:latin typeface="Lato" panose="020B0604020202020204" pitchFamily="34" charset="0"/>
              </a:rPr>
              <a:t>Force = 1 Kcal/mole-Angstrom</a:t>
            </a:r>
            <a:endParaRPr lang="en-IN" dirty="0"/>
          </a:p>
        </p:txBody>
      </p:sp>
    </p:spTree>
    <p:extLst>
      <p:ext uri="{BB962C8B-B14F-4D97-AF65-F5344CB8AC3E}">
        <p14:creationId xmlns:p14="http://schemas.microsoft.com/office/powerpoint/2010/main" val="5354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5F68-F181-4473-8F76-A55FE1A782E2}"/>
              </a:ext>
            </a:extLst>
          </p:cNvPr>
          <p:cNvSpPr>
            <a:spLocks noGrp="1"/>
          </p:cNvSpPr>
          <p:nvPr>
            <p:ph type="title"/>
          </p:nvPr>
        </p:nvSpPr>
        <p:spPr/>
        <p:txBody>
          <a:bodyPr/>
          <a:lstStyle/>
          <a:p>
            <a:r>
              <a:rPr lang="en-US" dirty="0">
                <a:solidFill>
                  <a:srgbClr val="FF0000"/>
                </a:solidFill>
              </a:rPr>
              <a:t>Generating initial conformations</a:t>
            </a:r>
            <a:endParaRPr lang="en-IN" dirty="0">
              <a:solidFill>
                <a:srgbClr val="FF0000"/>
              </a:solidFill>
            </a:endParaRPr>
          </a:p>
        </p:txBody>
      </p:sp>
      <p:pic>
        <p:nvPicPr>
          <p:cNvPr id="7" name="generate_conformations">
            <a:hlinkClick r:id="" action="ppaction://media"/>
            <a:extLst>
              <a:ext uri="{FF2B5EF4-FFF2-40B4-BE49-F238E27FC236}">
                <a16:creationId xmlns:a16="http://schemas.microsoft.com/office/drawing/2014/main" id="{87C213EC-AAAC-4498-B567-D8D8AB40B4E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436211" y="1333353"/>
            <a:ext cx="5755789" cy="5478051"/>
          </a:xfrm>
        </p:spPr>
      </p:pic>
      <p:sp>
        <p:nvSpPr>
          <p:cNvPr id="3" name="TextBox 2">
            <a:extLst>
              <a:ext uri="{FF2B5EF4-FFF2-40B4-BE49-F238E27FC236}">
                <a16:creationId xmlns:a16="http://schemas.microsoft.com/office/drawing/2014/main" id="{1C277442-5682-4EE3-818B-5917AD903C47}"/>
              </a:ext>
            </a:extLst>
          </p:cNvPr>
          <p:cNvSpPr txBox="1"/>
          <p:nvPr/>
        </p:nvSpPr>
        <p:spPr>
          <a:xfrm>
            <a:off x="1206630" y="2516954"/>
            <a:ext cx="4760537" cy="3416320"/>
          </a:xfrm>
          <a:prstGeom prst="rect">
            <a:avLst/>
          </a:prstGeom>
          <a:noFill/>
        </p:spPr>
        <p:txBody>
          <a:bodyPr wrap="square" rtlCol="0">
            <a:spAutoFit/>
          </a:bodyPr>
          <a:lstStyle/>
          <a:p>
            <a:r>
              <a:rPr lang="en-IN" dirty="0">
                <a:solidFill>
                  <a:schemeClr val="accent2"/>
                </a:solidFill>
              </a:rPr>
              <a:t>for water (NIST web):</a:t>
            </a:r>
          </a:p>
          <a:p>
            <a:r>
              <a:rPr lang="en-IN" dirty="0"/>
              <a:t>at T = 298.15 K, P = 1atm isothermal, viscosity(n) = 8.9 * 10^-4 </a:t>
            </a:r>
            <a:r>
              <a:rPr lang="en-IN" dirty="0" err="1"/>
              <a:t>Pa.s</a:t>
            </a:r>
            <a:endParaRPr lang="en-IN" dirty="0"/>
          </a:p>
          <a:p>
            <a:r>
              <a:rPr lang="en-IN" dirty="0"/>
              <a:t>Friction/v = 6 pi n r = m/damp</a:t>
            </a:r>
          </a:p>
          <a:p>
            <a:r>
              <a:rPr lang="en-IN" dirty="0"/>
              <a:t>Where, r = 5 * 10^(-10) m </a:t>
            </a:r>
          </a:p>
          <a:p>
            <a:r>
              <a:rPr lang="en-IN" dirty="0"/>
              <a:t>             m = 72 g/mol</a:t>
            </a:r>
          </a:p>
          <a:p>
            <a:r>
              <a:rPr lang="en-IN" dirty="0"/>
              <a:t>damp = 1.425 * 10^(-14) s = 14 fs</a:t>
            </a:r>
          </a:p>
          <a:p>
            <a:endParaRPr lang="en-IN" dirty="0"/>
          </a:p>
          <a:p>
            <a:endParaRPr lang="en-IN" dirty="0"/>
          </a:p>
          <a:p>
            <a:endParaRPr lang="en-IN" dirty="0"/>
          </a:p>
          <a:p>
            <a:r>
              <a:rPr lang="en-IN" dirty="0"/>
              <a:t>But this simulation is for damp = 10^4 fs</a:t>
            </a:r>
          </a:p>
          <a:p>
            <a:endParaRPr lang="en-IN" dirty="0"/>
          </a:p>
        </p:txBody>
      </p:sp>
    </p:spTree>
    <p:extLst>
      <p:ext uri="{BB962C8B-B14F-4D97-AF65-F5344CB8AC3E}">
        <p14:creationId xmlns:p14="http://schemas.microsoft.com/office/powerpoint/2010/main" val="27559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87C0-B037-4666-9F43-1E6EDB4B1CD0}"/>
              </a:ext>
            </a:extLst>
          </p:cNvPr>
          <p:cNvSpPr>
            <a:spLocks noGrp="1"/>
          </p:cNvSpPr>
          <p:nvPr>
            <p:ph type="title"/>
          </p:nvPr>
        </p:nvSpPr>
        <p:spPr/>
        <p:txBody>
          <a:bodyPr/>
          <a:lstStyle/>
          <a:p>
            <a:r>
              <a:rPr lang="en-US" dirty="0">
                <a:solidFill>
                  <a:srgbClr val="FF0000"/>
                </a:solidFill>
              </a:rPr>
              <a:t>Deciding driving force</a:t>
            </a:r>
            <a:endParaRPr lang="en-IN" dirty="0">
              <a:solidFill>
                <a:srgbClr val="FF0000"/>
              </a:solidFill>
            </a:endParaRPr>
          </a:p>
        </p:txBody>
      </p:sp>
      <p:pic>
        <p:nvPicPr>
          <p:cNvPr id="4" name="movie">
            <a:hlinkClick r:id="" action="ppaction://media"/>
            <a:extLst>
              <a:ext uri="{FF2B5EF4-FFF2-40B4-BE49-F238E27FC236}">
                <a16:creationId xmlns:a16="http://schemas.microsoft.com/office/drawing/2014/main" id="{4BEBC295-6D18-47B5-A131-2213BA87D9D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72273" y="1238908"/>
            <a:ext cx="5877012" cy="5593425"/>
          </a:xfrm>
        </p:spPr>
      </p:pic>
      <p:pic>
        <p:nvPicPr>
          <p:cNvPr id="5" name="movie2">
            <a:hlinkClick r:id="" action="ppaction://media"/>
            <a:extLst>
              <a:ext uri="{FF2B5EF4-FFF2-40B4-BE49-F238E27FC236}">
                <a16:creationId xmlns:a16="http://schemas.microsoft.com/office/drawing/2014/main" id="{528F806F-E4C8-4547-BAE9-A1012638A2D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70996" y="1270150"/>
            <a:ext cx="5877012" cy="5593157"/>
          </a:xfrm>
          <a:prstGeom prst="rect">
            <a:avLst/>
          </a:prstGeom>
        </p:spPr>
      </p:pic>
      <p:sp>
        <p:nvSpPr>
          <p:cNvPr id="3" name="TextBox 2">
            <a:extLst>
              <a:ext uri="{FF2B5EF4-FFF2-40B4-BE49-F238E27FC236}">
                <a16:creationId xmlns:a16="http://schemas.microsoft.com/office/drawing/2014/main" id="{93FED053-8B29-4C8B-BC50-41C40C11CC87}"/>
              </a:ext>
            </a:extLst>
          </p:cNvPr>
          <p:cNvSpPr txBox="1"/>
          <p:nvPr/>
        </p:nvSpPr>
        <p:spPr>
          <a:xfrm>
            <a:off x="646111" y="1970201"/>
            <a:ext cx="2210211" cy="369332"/>
          </a:xfrm>
          <a:prstGeom prst="rect">
            <a:avLst/>
          </a:prstGeom>
          <a:noFill/>
        </p:spPr>
        <p:txBody>
          <a:bodyPr wrap="square" rtlCol="0">
            <a:spAutoFit/>
          </a:bodyPr>
          <a:lstStyle/>
          <a:p>
            <a:r>
              <a:rPr lang="en-US" dirty="0"/>
              <a:t>E = 10^7 V/m</a:t>
            </a:r>
            <a:endParaRPr lang="en-IN" dirty="0"/>
          </a:p>
        </p:txBody>
      </p:sp>
      <p:sp>
        <p:nvSpPr>
          <p:cNvPr id="7" name="TextBox 6">
            <a:extLst>
              <a:ext uri="{FF2B5EF4-FFF2-40B4-BE49-F238E27FC236}">
                <a16:creationId xmlns:a16="http://schemas.microsoft.com/office/drawing/2014/main" id="{B20054AA-64BB-4FD4-8371-1B029E2817F1}"/>
              </a:ext>
            </a:extLst>
          </p:cNvPr>
          <p:cNvSpPr txBox="1"/>
          <p:nvPr/>
        </p:nvSpPr>
        <p:spPr>
          <a:xfrm>
            <a:off x="6780229" y="1853248"/>
            <a:ext cx="1901858" cy="369332"/>
          </a:xfrm>
          <a:prstGeom prst="rect">
            <a:avLst/>
          </a:prstGeom>
          <a:noFill/>
        </p:spPr>
        <p:txBody>
          <a:bodyPr wrap="square">
            <a:spAutoFit/>
          </a:bodyPr>
          <a:lstStyle/>
          <a:p>
            <a:r>
              <a:rPr lang="en-US" dirty="0"/>
              <a:t>E = 10^10 V/m</a:t>
            </a:r>
            <a:endParaRPr lang="en-IN" dirty="0"/>
          </a:p>
        </p:txBody>
      </p:sp>
    </p:spTree>
    <p:extLst>
      <p:ext uri="{BB962C8B-B14F-4D97-AF65-F5344CB8AC3E}">
        <p14:creationId xmlns:p14="http://schemas.microsoft.com/office/powerpoint/2010/main" val="33419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8A26F-1301-47C3-8287-85D7BC1C913A}"/>
              </a:ext>
            </a:extLst>
          </p:cNvPr>
          <p:cNvSpPr>
            <a:spLocks noGrp="1"/>
          </p:cNvSpPr>
          <p:nvPr>
            <p:ph type="title"/>
          </p:nvPr>
        </p:nvSpPr>
        <p:spPr/>
        <p:txBody>
          <a:bodyPr/>
          <a:lstStyle/>
          <a:p>
            <a:pPr algn="ctr"/>
            <a:r>
              <a:rPr lang="en-US" dirty="0">
                <a:solidFill>
                  <a:srgbClr val="FF0000"/>
                </a:solidFill>
              </a:rPr>
              <a:t>Future Objectives</a:t>
            </a:r>
            <a:endParaRPr lang="en-IN" dirty="0">
              <a:solidFill>
                <a:srgbClr val="FF0000"/>
              </a:solidFill>
            </a:endParaRPr>
          </a:p>
        </p:txBody>
      </p:sp>
      <p:sp>
        <p:nvSpPr>
          <p:cNvPr id="3" name="Content Placeholder 2">
            <a:extLst>
              <a:ext uri="{FF2B5EF4-FFF2-40B4-BE49-F238E27FC236}">
                <a16:creationId xmlns:a16="http://schemas.microsoft.com/office/drawing/2014/main" id="{A9EC61D7-9026-4C68-AA82-1005F868875F}"/>
              </a:ext>
            </a:extLst>
          </p:cNvPr>
          <p:cNvSpPr>
            <a:spLocks noGrp="1"/>
          </p:cNvSpPr>
          <p:nvPr>
            <p:ph idx="1"/>
          </p:nvPr>
        </p:nvSpPr>
        <p:spPr/>
        <p:txBody>
          <a:bodyPr/>
          <a:lstStyle/>
          <a:p>
            <a:r>
              <a:rPr lang="en-US" dirty="0"/>
              <a:t>Find out suitable values for driving force and wall LJ </a:t>
            </a:r>
            <a:r>
              <a:rPr lang="en-US" dirty="0" err="1"/>
              <a:t>coeff</a:t>
            </a:r>
            <a:endParaRPr lang="en-US" dirty="0"/>
          </a:p>
          <a:p>
            <a:r>
              <a:rPr lang="en-US" dirty="0"/>
              <a:t>Simulate the translocation for 500 runs and obtaining the translocation time distribution for these translocation</a:t>
            </a:r>
          </a:p>
          <a:p>
            <a:r>
              <a:rPr lang="en-US" dirty="0"/>
              <a:t>Analyze these results</a:t>
            </a:r>
          </a:p>
          <a:p>
            <a:endParaRPr lang="en-IN" dirty="0"/>
          </a:p>
        </p:txBody>
      </p:sp>
    </p:spTree>
    <p:extLst>
      <p:ext uri="{BB962C8B-B14F-4D97-AF65-F5344CB8AC3E}">
        <p14:creationId xmlns:p14="http://schemas.microsoft.com/office/powerpoint/2010/main" val="1028679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E35FC-B8BD-4C69-89DC-C74EFE969EF5}"/>
              </a:ext>
            </a:extLst>
          </p:cNvPr>
          <p:cNvSpPr>
            <a:spLocks noGrp="1"/>
          </p:cNvSpPr>
          <p:nvPr>
            <p:ph type="title"/>
          </p:nvPr>
        </p:nvSpPr>
        <p:spPr/>
        <p:txBody>
          <a:bodyPr/>
          <a:lstStyle/>
          <a:p>
            <a:endParaRPr lang="en-IN"/>
          </a:p>
        </p:txBody>
      </p:sp>
      <p:pic>
        <p:nvPicPr>
          <p:cNvPr id="4" name="through">
            <a:hlinkClick r:id="" action="ppaction://media"/>
            <a:extLst>
              <a:ext uri="{FF2B5EF4-FFF2-40B4-BE49-F238E27FC236}">
                <a16:creationId xmlns:a16="http://schemas.microsoft.com/office/drawing/2014/main" id="{B64D6938-5C81-48A2-8946-8D32412DF1D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 y="1333870"/>
            <a:ext cx="5610311" cy="5339594"/>
          </a:xfrm>
        </p:spPr>
      </p:pic>
      <p:pic>
        <p:nvPicPr>
          <p:cNvPr id="5" name="minimized">
            <a:hlinkClick r:id="" action="ppaction://media"/>
            <a:extLst>
              <a:ext uri="{FF2B5EF4-FFF2-40B4-BE49-F238E27FC236}">
                <a16:creationId xmlns:a16="http://schemas.microsoft.com/office/drawing/2014/main" id="{2B65521A-A351-44E2-A305-7E23562FB420}"/>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81689" y="1334125"/>
            <a:ext cx="5610311" cy="5339339"/>
          </a:xfrm>
          <a:prstGeom prst="rect">
            <a:avLst/>
          </a:prstGeom>
        </p:spPr>
      </p:pic>
    </p:spTree>
    <p:extLst>
      <p:ext uri="{BB962C8B-B14F-4D97-AF65-F5344CB8AC3E}">
        <p14:creationId xmlns:p14="http://schemas.microsoft.com/office/powerpoint/2010/main" val="174244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25"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6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03F18-87B2-44A0-8C90-73D7D5E8850E}"/>
              </a:ext>
            </a:extLst>
          </p:cNvPr>
          <p:cNvSpPr>
            <a:spLocks noGrp="1"/>
          </p:cNvSpPr>
          <p:nvPr>
            <p:ph type="title"/>
          </p:nvPr>
        </p:nvSpPr>
        <p:spPr/>
        <p:txBody>
          <a:bodyPr/>
          <a:lstStyle/>
          <a:p>
            <a:endParaRPr lang="en-IN"/>
          </a:p>
        </p:txBody>
      </p:sp>
      <p:pic>
        <p:nvPicPr>
          <p:cNvPr id="4" name="stuck">
            <a:hlinkClick r:id="" action="ppaction://media"/>
            <a:extLst>
              <a:ext uri="{FF2B5EF4-FFF2-40B4-BE49-F238E27FC236}">
                <a16:creationId xmlns:a16="http://schemas.microsoft.com/office/drawing/2014/main" id="{B7570B5C-0283-446A-A1A3-D3050476C63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13403" y="609600"/>
            <a:ext cx="6565194" cy="6248400"/>
          </a:xfrm>
        </p:spPr>
      </p:pic>
    </p:spTree>
    <p:extLst>
      <p:ext uri="{BB962C8B-B14F-4D97-AF65-F5344CB8AC3E}">
        <p14:creationId xmlns:p14="http://schemas.microsoft.com/office/powerpoint/2010/main" val="189936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AD8D-E239-4346-AC21-C68886E2DAD6}"/>
              </a:ext>
            </a:extLst>
          </p:cNvPr>
          <p:cNvSpPr>
            <a:spLocks noGrp="1"/>
          </p:cNvSpPr>
          <p:nvPr>
            <p:ph type="title"/>
          </p:nvPr>
        </p:nvSpPr>
        <p:spPr/>
        <p:txBody>
          <a:bodyPr/>
          <a:lstStyle/>
          <a:p>
            <a:pPr algn="ctr"/>
            <a:r>
              <a:rPr lang="en-US" dirty="0">
                <a:solidFill>
                  <a:srgbClr val="FF0000"/>
                </a:solidFill>
              </a:rPr>
              <a:t>Aim</a:t>
            </a:r>
            <a:endParaRPr lang="en-IN" dirty="0">
              <a:solidFill>
                <a:srgbClr val="FF0000"/>
              </a:solidFill>
            </a:endParaRPr>
          </a:p>
        </p:txBody>
      </p:sp>
      <p:sp>
        <p:nvSpPr>
          <p:cNvPr id="3" name="Content Placeholder 2">
            <a:extLst>
              <a:ext uri="{FF2B5EF4-FFF2-40B4-BE49-F238E27FC236}">
                <a16:creationId xmlns:a16="http://schemas.microsoft.com/office/drawing/2014/main" id="{FA8DFC73-FD00-4764-B557-EF61D08919E9}"/>
              </a:ext>
            </a:extLst>
          </p:cNvPr>
          <p:cNvSpPr>
            <a:spLocks noGrp="1"/>
          </p:cNvSpPr>
          <p:nvPr>
            <p:ph idx="1"/>
          </p:nvPr>
        </p:nvSpPr>
        <p:spPr/>
        <p:txBody>
          <a:bodyPr/>
          <a:lstStyle/>
          <a:p>
            <a:r>
              <a:rPr lang="en-US" dirty="0"/>
              <a:t>To study the unfolding of a protein molecule translocating through a nanopore, possibly find a correlation between translocation time distribution and secondary structures present in a protein</a:t>
            </a:r>
            <a:endParaRPr lang="en-IN" dirty="0"/>
          </a:p>
        </p:txBody>
      </p:sp>
    </p:spTree>
    <p:extLst>
      <p:ext uri="{BB962C8B-B14F-4D97-AF65-F5344CB8AC3E}">
        <p14:creationId xmlns:p14="http://schemas.microsoft.com/office/powerpoint/2010/main" val="753305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D32B-2065-4D8B-90DF-FA7320F403C1}"/>
              </a:ext>
            </a:extLst>
          </p:cNvPr>
          <p:cNvSpPr>
            <a:spLocks noGrp="1"/>
          </p:cNvSpPr>
          <p:nvPr>
            <p:ph type="title"/>
          </p:nvPr>
        </p:nvSpPr>
        <p:spPr/>
        <p:txBody>
          <a:bodyPr/>
          <a:lstStyle/>
          <a:p>
            <a:endParaRPr lang="en-IN"/>
          </a:p>
        </p:txBody>
      </p:sp>
      <p:pic>
        <p:nvPicPr>
          <p:cNvPr id="7" name="minimized2">
            <a:hlinkClick r:id="" action="ppaction://media"/>
            <a:extLst>
              <a:ext uri="{FF2B5EF4-FFF2-40B4-BE49-F238E27FC236}">
                <a16:creationId xmlns:a16="http://schemas.microsoft.com/office/drawing/2014/main" id="{E304316D-0CA8-4EA7-BCC0-8C044B3DBAA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74926" y="1237364"/>
            <a:ext cx="5842147" cy="5560243"/>
          </a:xfrm>
        </p:spPr>
      </p:pic>
    </p:spTree>
    <p:extLst>
      <p:ext uri="{BB962C8B-B14F-4D97-AF65-F5344CB8AC3E}">
        <p14:creationId xmlns:p14="http://schemas.microsoft.com/office/powerpoint/2010/main" val="290579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2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DAF98-FAB9-498C-B288-774FB1BCABAA}"/>
              </a:ext>
            </a:extLst>
          </p:cNvPr>
          <p:cNvSpPr>
            <a:spLocks noGrp="1"/>
          </p:cNvSpPr>
          <p:nvPr>
            <p:ph type="title"/>
          </p:nvPr>
        </p:nvSpPr>
        <p:spPr/>
        <p:txBody>
          <a:bodyPr/>
          <a:lstStyle/>
          <a:p>
            <a:r>
              <a:rPr lang="en-US" dirty="0">
                <a:solidFill>
                  <a:srgbClr val="FF0000"/>
                </a:solidFill>
              </a:rPr>
              <a:t>Example Simulation</a:t>
            </a:r>
            <a:endParaRPr lang="en-IN" dirty="0">
              <a:solidFill>
                <a:srgbClr val="FF0000"/>
              </a:solidFill>
            </a:endParaRPr>
          </a:p>
        </p:txBody>
      </p:sp>
      <p:sp>
        <p:nvSpPr>
          <p:cNvPr id="3" name="Content Placeholder 2">
            <a:extLst>
              <a:ext uri="{FF2B5EF4-FFF2-40B4-BE49-F238E27FC236}">
                <a16:creationId xmlns:a16="http://schemas.microsoft.com/office/drawing/2014/main" id="{93350637-825B-4657-A788-F106F3B664E0}"/>
              </a:ext>
            </a:extLst>
          </p:cNvPr>
          <p:cNvSpPr>
            <a:spLocks noGrp="1"/>
          </p:cNvSpPr>
          <p:nvPr>
            <p:ph idx="1"/>
          </p:nvPr>
        </p:nvSpPr>
        <p:spPr/>
        <p:txBody>
          <a:bodyPr/>
          <a:lstStyle/>
          <a:p>
            <a:r>
              <a:rPr lang="en-US" sz="2000" dirty="0"/>
              <a:t>Simulation time: 2 </a:t>
            </a:r>
            <a:r>
              <a:rPr lang="en-US" sz="2000" i="0" dirty="0">
                <a:effectLst/>
                <a:cs typeface="Arial" panose="020B0604020202020204" pitchFamily="34" charset="0"/>
              </a:rPr>
              <a:t>µs</a:t>
            </a:r>
            <a:endParaRPr lang="en-US" sz="2000" dirty="0"/>
          </a:p>
          <a:p>
            <a:r>
              <a:rPr lang="en-US" sz="2000" dirty="0"/>
              <a:t>Movie length: 400 ns</a:t>
            </a:r>
          </a:p>
          <a:p>
            <a:r>
              <a:rPr lang="en-US" sz="2000" dirty="0"/>
              <a:t>Electric Field outside pore: 10</a:t>
            </a:r>
            <a:r>
              <a:rPr lang="en-US" sz="2000" baseline="30000" dirty="0"/>
              <a:t>8</a:t>
            </a:r>
            <a:r>
              <a:rPr lang="en-US" sz="2000" dirty="0"/>
              <a:t> V/m</a:t>
            </a:r>
          </a:p>
          <a:p>
            <a:r>
              <a:rPr lang="en-US" sz="2000" dirty="0"/>
              <a:t>Electric Field inside pore: 10</a:t>
            </a:r>
            <a:r>
              <a:rPr lang="en-US" sz="2000" baseline="30000" dirty="0"/>
              <a:t>9</a:t>
            </a:r>
            <a:r>
              <a:rPr lang="en-US" sz="2000" dirty="0"/>
              <a:t> V/m</a:t>
            </a:r>
          </a:p>
          <a:p>
            <a:r>
              <a:rPr lang="en-US" sz="2000" dirty="0"/>
              <a:t>Bond coefficient: 10 KJ/m</a:t>
            </a:r>
            <a:r>
              <a:rPr lang="en-US" sz="2000" baseline="30000" dirty="0"/>
              <a:t>2</a:t>
            </a:r>
          </a:p>
          <a:p>
            <a:endParaRPr lang="en-IN" dirty="0"/>
          </a:p>
        </p:txBody>
      </p:sp>
      <p:pic>
        <p:nvPicPr>
          <p:cNvPr id="4" name="Thesis_movie">
            <a:hlinkClick r:id="" action="ppaction://media"/>
            <a:extLst>
              <a:ext uri="{FF2B5EF4-FFF2-40B4-BE49-F238E27FC236}">
                <a16:creationId xmlns:a16="http://schemas.microsoft.com/office/drawing/2014/main" id="{D49CC6BA-42EF-4E7C-BE90-C3341FEAC8F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1357087"/>
            <a:ext cx="5687497" cy="5317810"/>
          </a:xfrm>
          <a:prstGeom prst="rect">
            <a:avLst/>
          </a:prstGeom>
        </p:spPr>
      </p:pic>
    </p:spTree>
    <p:extLst>
      <p:ext uri="{BB962C8B-B14F-4D97-AF65-F5344CB8AC3E}">
        <p14:creationId xmlns:p14="http://schemas.microsoft.com/office/powerpoint/2010/main" val="158181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613C-C145-4309-8006-4FBFDC141463}"/>
              </a:ext>
            </a:extLst>
          </p:cNvPr>
          <p:cNvSpPr>
            <a:spLocks noGrp="1"/>
          </p:cNvSpPr>
          <p:nvPr>
            <p:ph type="title"/>
          </p:nvPr>
        </p:nvSpPr>
        <p:spPr/>
        <p:txBody>
          <a:bodyPr/>
          <a:lstStyle/>
          <a:p>
            <a:endParaRPr lang="en-IN" dirty="0"/>
          </a:p>
        </p:txBody>
      </p:sp>
      <p:pic>
        <p:nvPicPr>
          <p:cNvPr id="4" name="untitled">
            <a:hlinkClick r:id="" action="ppaction://media"/>
            <a:extLst>
              <a:ext uri="{FF2B5EF4-FFF2-40B4-BE49-F238E27FC236}">
                <a16:creationId xmlns:a16="http://schemas.microsoft.com/office/drawing/2014/main" id="{CB4F8BA2-012A-4E4F-8B4A-831BA4EDE9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9331" y="172693"/>
            <a:ext cx="12192000" cy="6350000"/>
          </a:xfrm>
        </p:spPr>
      </p:pic>
    </p:spTree>
    <p:extLst>
      <p:ext uri="{BB962C8B-B14F-4D97-AF65-F5344CB8AC3E}">
        <p14:creationId xmlns:p14="http://schemas.microsoft.com/office/powerpoint/2010/main" val="160241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06E8-28F8-4098-AC34-010ED111626F}"/>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rgbClr val="FF0000"/>
                </a:solidFill>
                <a:latin typeface="+mj-lt"/>
                <a:ea typeface="+mj-ea"/>
                <a:cs typeface="+mj-cs"/>
              </a:rPr>
              <a:t>Initial Guesses</a:t>
            </a:r>
          </a:p>
        </p:txBody>
      </p:sp>
      <p:pic>
        <p:nvPicPr>
          <p:cNvPr id="5" name="Content Placeholder 4" descr="A picture containing qr code&#10;&#10;Description automatically generated">
            <a:extLst>
              <a:ext uri="{FF2B5EF4-FFF2-40B4-BE49-F238E27FC236}">
                <a16:creationId xmlns:a16="http://schemas.microsoft.com/office/drawing/2014/main" id="{F01D4AC2-463A-4D20-BF69-A55167DA719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4590235" y="2666782"/>
            <a:ext cx="7554940" cy="3939783"/>
          </a:xfrm>
          <a:prstGeom prst="rect">
            <a:avLst/>
          </a:prstGeom>
        </p:spPr>
      </p:pic>
      <p:pic>
        <p:nvPicPr>
          <p:cNvPr id="9" name="Picture 8">
            <a:extLst>
              <a:ext uri="{FF2B5EF4-FFF2-40B4-BE49-F238E27FC236}">
                <a16:creationId xmlns:a16="http://schemas.microsoft.com/office/drawing/2014/main" id="{8AC59B0E-93A5-4282-A88E-041E39C51912}"/>
              </a:ext>
            </a:extLst>
          </p:cNvPr>
          <p:cNvPicPr>
            <a:picLocks noChangeAspect="1"/>
          </p:cNvPicPr>
          <p:nvPr/>
        </p:nvPicPr>
        <p:blipFill rotWithShape="1">
          <a:blip r:embed="rId3">
            <a:extLst>
              <a:ext uri="{28A0092B-C50C-407E-A947-70E740481C1C}">
                <a14:useLocalDpi xmlns:a14="http://schemas.microsoft.com/office/drawing/2010/main" val="0"/>
              </a:ext>
            </a:extLst>
          </a:blip>
          <a:srcRect l="11504" r="10553" b="-1"/>
          <a:stretch/>
        </p:blipFill>
        <p:spPr>
          <a:xfrm>
            <a:off x="198741" y="2410448"/>
            <a:ext cx="6340955" cy="4250768"/>
          </a:xfrm>
          <a:prstGeom prst="rect">
            <a:avLst/>
          </a:prstGeom>
        </p:spPr>
      </p:pic>
    </p:spTree>
    <p:extLst>
      <p:ext uri="{BB962C8B-B14F-4D97-AF65-F5344CB8AC3E}">
        <p14:creationId xmlns:p14="http://schemas.microsoft.com/office/powerpoint/2010/main" val="2963995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15A36-A646-47EE-B873-2D1966849692}"/>
              </a:ext>
            </a:extLst>
          </p:cNvPr>
          <p:cNvSpPr>
            <a:spLocks noGrp="1"/>
          </p:cNvSpPr>
          <p:nvPr>
            <p:ph type="title"/>
          </p:nvPr>
        </p:nvSpPr>
        <p:spPr>
          <a:xfrm>
            <a:off x="835155" y="552906"/>
            <a:ext cx="5165936" cy="1674904"/>
          </a:xfrm>
        </p:spPr>
        <p:txBody>
          <a:bodyPr vert="horz" lIns="91440" tIns="45720" rIns="91440" bIns="45720" rtlCol="0" anchor="ctr">
            <a:normAutofit fontScale="90000"/>
          </a:bodyPr>
          <a:lstStyle/>
          <a:p>
            <a:r>
              <a:rPr lang="en-US" sz="1900" kern="1200">
                <a:solidFill>
                  <a:schemeClr val="tx1"/>
                </a:solidFill>
                <a:latin typeface="+mj-lt"/>
                <a:ea typeface="+mj-ea"/>
                <a:cs typeface="+mj-cs"/>
              </a:rPr>
              <a:t>E = 100 * (100 mv per 10 nm or 10^7 V/m)</a:t>
            </a:r>
            <a:br>
              <a:rPr lang="en-US" sz="1900" kern="1200">
                <a:solidFill>
                  <a:schemeClr val="tx1"/>
                </a:solidFill>
                <a:latin typeface="+mj-lt"/>
                <a:ea typeface="+mj-ea"/>
                <a:cs typeface="+mj-cs"/>
              </a:rPr>
            </a:br>
            <a:br>
              <a:rPr lang="en-US" sz="1900" kern="1200">
                <a:solidFill>
                  <a:schemeClr val="tx1"/>
                </a:solidFill>
                <a:latin typeface="+mj-lt"/>
                <a:ea typeface="+mj-ea"/>
                <a:cs typeface="+mj-cs"/>
              </a:rPr>
            </a:br>
            <a:r>
              <a:rPr lang="en-US" sz="1900" kern="1200">
                <a:solidFill>
                  <a:schemeClr val="tx1"/>
                </a:solidFill>
                <a:latin typeface="+mj-lt"/>
                <a:ea typeface="+mj-ea"/>
                <a:cs typeface="+mj-cs"/>
              </a:rPr>
              <a:t>Leading molecule only moves in Z direction</a:t>
            </a:r>
            <a:br>
              <a:rPr lang="en-US" sz="1900" kern="1200">
                <a:solidFill>
                  <a:schemeClr val="tx1"/>
                </a:solidFill>
                <a:latin typeface="+mj-lt"/>
                <a:ea typeface="+mj-ea"/>
                <a:cs typeface="+mj-cs"/>
              </a:rPr>
            </a:br>
            <a:br>
              <a:rPr lang="en-US" sz="1900" kern="1200">
                <a:solidFill>
                  <a:schemeClr val="tx1"/>
                </a:solidFill>
                <a:latin typeface="+mj-lt"/>
                <a:ea typeface="+mj-ea"/>
                <a:cs typeface="+mj-cs"/>
              </a:rPr>
            </a:br>
            <a:r>
              <a:rPr lang="en-US" sz="1900" kern="1200">
                <a:solidFill>
                  <a:schemeClr val="tx1"/>
                </a:solidFill>
                <a:latin typeface="+mj-lt"/>
                <a:ea typeface="+mj-ea"/>
                <a:cs typeface="+mj-cs"/>
              </a:rPr>
              <a:t>9 molecules didn’t exit, 8 molecules couldn’t enter</a:t>
            </a:r>
            <a:br>
              <a:rPr lang="en-US" sz="1900" kern="1200">
                <a:solidFill>
                  <a:schemeClr val="tx1"/>
                </a:solidFill>
                <a:latin typeface="+mj-lt"/>
                <a:ea typeface="+mj-ea"/>
                <a:cs typeface="+mj-cs"/>
              </a:rPr>
            </a:br>
            <a:r>
              <a:rPr lang="en-US" sz="1900" kern="1200">
                <a:solidFill>
                  <a:schemeClr val="tx1"/>
                </a:solidFill>
                <a:latin typeface="+mj-lt"/>
                <a:ea typeface="+mj-ea"/>
                <a:cs typeface="+mj-cs"/>
              </a:rPr>
              <a:t>(3.3 ns simulation time per simulation)</a:t>
            </a:r>
          </a:p>
        </p:txBody>
      </p:sp>
      <mc:AlternateContent xmlns:mc="http://schemas.openxmlformats.org/markup-compatibility/2006" xmlns:cx1="http://schemas.microsoft.com/office/drawing/2015/9/8/chartex">
        <mc:Choice Requires="cx1">
          <p:graphicFrame>
            <p:nvGraphicFramePr>
              <p:cNvPr id="4" name="Content Placeholder 3">
                <a:extLst>
                  <a:ext uri="{FF2B5EF4-FFF2-40B4-BE49-F238E27FC236}">
                    <a16:creationId xmlns:a16="http://schemas.microsoft.com/office/drawing/2014/main" id="{823122FB-048F-4345-A8B4-FC43BCE394EC}"/>
                  </a:ext>
                </a:extLst>
              </p:cNvPr>
              <p:cNvGraphicFramePr>
                <a:graphicFrameLocks noGrp="1"/>
              </p:cNvGraphicFramePr>
              <p:nvPr>
                <p:ph idx="1"/>
                <p:extLst>
                  <p:ext uri="{D42A27DB-BD31-4B8C-83A1-F6EECF244321}">
                    <p14:modId xmlns:p14="http://schemas.microsoft.com/office/powerpoint/2010/main" val="1845963335"/>
                  </p:ext>
                </p:extLst>
              </p:nvPr>
            </p:nvGraphicFramePr>
            <p:xfrm>
              <a:off x="835166" y="2405149"/>
              <a:ext cx="10515569" cy="389939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ontent Placeholder 3">
                <a:extLst>
                  <a:ext uri="{FF2B5EF4-FFF2-40B4-BE49-F238E27FC236}">
                    <a16:creationId xmlns:a16="http://schemas.microsoft.com/office/drawing/2014/main" id="{823122FB-048F-4345-A8B4-FC43BCE394EC}"/>
                  </a:ext>
                </a:extLst>
              </p:cNvPr>
              <p:cNvPicPr>
                <a:picLocks noGrp="1" noRot="1" noChangeAspect="1" noMove="1" noResize="1" noEditPoints="1" noAdjustHandles="1" noChangeArrowheads="1" noChangeShapeType="1"/>
              </p:cNvPicPr>
              <p:nvPr/>
            </p:nvPicPr>
            <p:blipFill>
              <a:blip r:embed="rId3"/>
              <a:stretch>
                <a:fillRect/>
              </a:stretch>
            </p:blipFill>
            <p:spPr>
              <a:xfrm>
                <a:off x="835166" y="2405149"/>
                <a:ext cx="10515569" cy="3899395"/>
              </a:xfrm>
              <a:prstGeom prst="rect">
                <a:avLst/>
              </a:prstGeom>
            </p:spPr>
          </p:pic>
        </mc:Fallback>
      </mc:AlternateContent>
      <p:sp>
        <p:nvSpPr>
          <p:cNvPr id="5" name="Title 1">
            <a:extLst>
              <a:ext uri="{FF2B5EF4-FFF2-40B4-BE49-F238E27FC236}">
                <a16:creationId xmlns:a16="http://schemas.microsoft.com/office/drawing/2014/main" id="{FCABFCE0-2DB4-4EA7-BA20-5243BDE46A21}"/>
              </a:ext>
            </a:extLst>
          </p:cNvPr>
          <p:cNvSpPr txBox="1">
            <a:spLocks/>
          </p:cNvSpPr>
          <p:nvPr/>
        </p:nvSpPr>
        <p:spPr>
          <a:xfrm>
            <a:off x="6190909" y="552906"/>
            <a:ext cx="5159825" cy="16749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a:latin typeface="+mn-lt"/>
                <a:ea typeface="+mn-ea"/>
                <a:cs typeface="+mn-cs"/>
              </a:rPr>
              <a:t>1 LJ unit time = 2.174 * 10 </a:t>
            </a:r>
            <a:r>
              <a:rPr lang="en-US" sz="2000" baseline="30000">
                <a:latin typeface="+mn-lt"/>
                <a:ea typeface="+mn-ea"/>
                <a:cs typeface="+mn-cs"/>
              </a:rPr>
              <a:t>-12</a:t>
            </a:r>
            <a:r>
              <a:rPr lang="en-US" sz="2000">
                <a:latin typeface="+mn-lt"/>
                <a:ea typeface="+mn-ea"/>
                <a:cs typeface="+mn-cs"/>
              </a:rPr>
              <a:t> s</a:t>
            </a:r>
          </a:p>
        </p:txBody>
      </p:sp>
    </p:spTree>
    <p:extLst>
      <p:ext uri="{BB962C8B-B14F-4D97-AF65-F5344CB8AC3E}">
        <p14:creationId xmlns:p14="http://schemas.microsoft.com/office/powerpoint/2010/main" val="1195817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4FFC-C57C-43E3-95F6-1025045C4010}"/>
              </a:ext>
            </a:extLst>
          </p:cNvPr>
          <p:cNvSpPr>
            <a:spLocks noGrp="1"/>
          </p:cNvSpPr>
          <p:nvPr>
            <p:ph type="title"/>
          </p:nvPr>
        </p:nvSpPr>
        <p:spPr/>
        <p:txBody>
          <a:bodyPr/>
          <a:lstStyle/>
          <a:p>
            <a:pPr algn="ctr"/>
            <a:r>
              <a:rPr lang="en-US" dirty="0">
                <a:solidFill>
                  <a:srgbClr val="FF0000"/>
                </a:solidFill>
              </a:rPr>
              <a:t>Coarse Grain Model</a:t>
            </a:r>
          </a:p>
        </p:txBody>
      </p:sp>
      <p:sp>
        <p:nvSpPr>
          <p:cNvPr id="3" name="Content Placeholder 2">
            <a:extLst>
              <a:ext uri="{FF2B5EF4-FFF2-40B4-BE49-F238E27FC236}">
                <a16:creationId xmlns:a16="http://schemas.microsoft.com/office/drawing/2014/main" id="{675BC88B-855E-4C28-8BDE-D72690B845D0}"/>
              </a:ext>
            </a:extLst>
          </p:cNvPr>
          <p:cNvSpPr>
            <a:spLocks noGrp="1"/>
          </p:cNvSpPr>
          <p:nvPr>
            <p:ph idx="1"/>
          </p:nvPr>
        </p:nvSpPr>
        <p:spPr/>
        <p:txBody>
          <a:bodyPr/>
          <a:lstStyle/>
          <a:p>
            <a:r>
              <a:rPr lang="en-US" dirty="0"/>
              <a:t>Atomistic detail makes simulations slow</a:t>
            </a:r>
          </a:p>
          <a:p>
            <a:r>
              <a:rPr lang="en-US" dirty="0"/>
              <a:t>Some atoms can be lumped together to form a single entity and now these entities form the basis of the simulation instead of the single atoms</a:t>
            </a:r>
          </a:p>
          <a:p>
            <a:r>
              <a:rPr lang="en-US" dirty="0"/>
              <a:t>Reduces details but also reduces simulation time drastically</a:t>
            </a:r>
          </a:p>
          <a:p>
            <a:r>
              <a:rPr lang="en-US" dirty="0"/>
              <a:t> Important to choose right scale so that the simulation is neither insufficiently detailed nor too slow</a:t>
            </a:r>
          </a:p>
        </p:txBody>
      </p:sp>
    </p:spTree>
    <p:extLst>
      <p:ext uri="{BB962C8B-B14F-4D97-AF65-F5344CB8AC3E}">
        <p14:creationId xmlns:p14="http://schemas.microsoft.com/office/powerpoint/2010/main" val="54787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942E-95C2-405D-92F0-BAEEBFA7A096}"/>
              </a:ext>
            </a:extLst>
          </p:cNvPr>
          <p:cNvSpPr>
            <a:spLocks noGrp="1"/>
          </p:cNvSpPr>
          <p:nvPr>
            <p:ph type="title"/>
          </p:nvPr>
        </p:nvSpPr>
        <p:spPr>
          <a:xfrm>
            <a:off x="993352" y="198075"/>
            <a:ext cx="9404723" cy="1400530"/>
          </a:xfrm>
        </p:spPr>
        <p:txBody>
          <a:bodyPr/>
          <a:lstStyle/>
          <a:p>
            <a:pPr algn="ctr"/>
            <a:r>
              <a:rPr lang="en-US" dirty="0">
                <a:solidFill>
                  <a:srgbClr val="FF0000"/>
                </a:solidFill>
              </a:rPr>
              <a:t>Protein CG models</a:t>
            </a:r>
            <a:endParaRPr lang="en-IN" dirty="0">
              <a:solidFill>
                <a:srgbClr val="FF0000"/>
              </a:solidFill>
            </a:endParaRPr>
          </a:p>
        </p:txBody>
      </p:sp>
      <p:graphicFrame>
        <p:nvGraphicFramePr>
          <p:cNvPr id="4" name="Content Placeholder 3">
            <a:extLst>
              <a:ext uri="{FF2B5EF4-FFF2-40B4-BE49-F238E27FC236}">
                <a16:creationId xmlns:a16="http://schemas.microsoft.com/office/drawing/2014/main" id="{8AD04589-9FC0-48AE-9EB8-1BE2C3A258C3}"/>
              </a:ext>
            </a:extLst>
          </p:cNvPr>
          <p:cNvGraphicFramePr>
            <a:graphicFrameLocks noGrp="1"/>
          </p:cNvGraphicFramePr>
          <p:nvPr>
            <p:ph idx="1"/>
            <p:extLst>
              <p:ext uri="{D42A27DB-BD31-4B8C-83A1-F6EECF244321}">
                <p14:modId xmlns:p14="http://schemas.microsoft.com/office/powerpoint/2010/main" val="4244308809"/>
              </p:ext>
            </p:extLst>
          </p:nvPr>
        </p:nvGraphicFramePr>
        <p:xfrm>
          <a:off x="106101" y="1022284"/>
          <a:ext cx="11979797" cy="5981747"/>
        </p:xfrm>
        <a:graphic>
          <a:graphicData uri="http://schemas.openxmlformats.org/drawingml/2006/table">
            <a:tbl>
              <a:tblPr/>
              <a:tblGrid>
                <a:gridCol w="1961847">
                  <a:extLst>
                    <a:ext uri="{9D8B030D-6E8A-4147-A177-3AD203B41FA5}">
                      <a16:colId xmlns:a16="http://schemas.microsoft.com/office/drawing/2014/main" val="3112757932"/>
                    </a:ext>
                  </a:extLst>
                </a:gridCol>
                <a:gridCol w="4243051">
                  <a:extLst>
                    <a:ext uri="{9D8B030D-6E8A-4147-A177-3AD203B41FA5}">
                      <a16:colId xmlns:a16="http://schemas.microsoft.com/office/drawing/2014/main" val="3241959647"/>
                    </a:ext>
                  </a:extLst>
                </a:gridCol>
                <a:gridCol w="5774899">
                  <a:extLst>
                    <a:ext uri="{9D8B030D-6E8A-4147-A177-3AD203B41FA5}">
                      <a16:colId xmlns:a16="http://schemas.microsoft.com/office/drawing/2014/main" val="1786289551"/>
                    </a:ext>
                  </a:extLst>
                </a:gridCol>
              </a:tblGrid>
              <a:tr h="803648">
                <a:tc>
                  <a:txBody>
                    <a:bodyPr/>
                    <a:lstStyle/>
                    <a:p>
                      <a:pPr algn="l"/>
                      <a:r>
                        <a:rPr lang="en-US" sz="1100" dirty="0">
                          <a:effectLst/>
                        </a:rPr>
                        <a:t>AWSEM</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Up to three-bead representation: Cα, Cβ, and O</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Model used for ab initio structure prediction of globular proteins</a:t>
                      </a:r>
                    </a:p>
                    <a:p>
                      <a:pPr algn="l"/>
                      <a:r>
                        <a:rPr lang="en-US" sz="1100" dirty="0">
                          <a:effectLst/>
                        </a:rPr>
                        <a:t> prediction of dimerization interfaces of protein–protein complexes</a:t>
                      </a:r>
                    </a:p>
                    <a:p>
                      <a:pPr algn="l"/>
                      <a:r>
                        <a:rPr lang="en-US" sz="1100" dirty="0">
                          <a:effectLst/>
                        </a:rPr>
                        <a:t> modeling the mechanisms of misfolding and aggregation</a:t>
                      </a:r>
                    </a:p>
                    <a:p>
                      <a:pPr algn="l"/>
                      <a:r>
                        <a:rPr lang="en-US" sz="1100" dirty="0">
                          <a:effectLst/>
                        </a:rPr>
                        <a:t> role of electrostatic effects in protein folding and binding</a:t>
                      </a:r>
                    </a:p>
                    <a:p>
                      <a:pPr algn="l"/>
                      <a:r>
                        <a:rPr lang="en-US" sz="1100" dirty="0">
                          <a:effectLst/>
                        </a:rPr>
                        <a:t> AWSEM has been also extended to model α-helical transmembrane proteins. </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3755234398"/>
                  </a:ext>
                </a:extLst>
              </a:tr>
              <a:tr h="393494">
                <a:tc>
                  <a:txBody>
                    <a:bodyPr/>
                    <a:lstStyle/>
                    <a:p>
                      <a:endParaRPr lang="en-IN" sz="1100"/>
                    </a:p>
                  </a:txBody>
                  <a:tcPr>
                    <a:lnT w="7620" cap="flat" cmpd="sng" algn="ctr">
                      <a:solidFill>
                        <a:srgbClr val="A7A9AC"/>
                      </a:solidFill>
                      <a:prstDash val="solid"/>
                      <a:round/>
                      <a:headEnd type="none" w="med" len="med"/>
                      <a:tailEnd type="none" w="med" len="med"/>
                    </a:lnT>
                  </a:tcPr>
                </a:tc>
                <a:tc>
                  <a:txBody>
                    <a:bodyPr/>
                    <a:lstStyle/>
                    <a:p>
                      <a:pPr algn="l"/>
                      <a:r>
                        <a:rPr lang="en-US" sz="1100" dirty="0">
                          <a:effectLst/>
                        </a:rPr>
                        <a:t>Mixed (knowledge-based and physics-based) potential</a:t>
                      </a:r>
                    </a:p>
                  </a:txBody>
                  <a:tcPr marL="11614" marR="11614" marT="7743" marB="7743">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Available as open source software</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1590717615"/>
                  </a:ext>
                </a:extLst>
              </a:tr>
              <a:tr h="410154">
                <a:tc>
                  <a:txBody>
                    <a:bodyPr/>
                    <a:lstStyle/>
                    <a:p>
                      <a:pPr algn="l"/>
                      <a:r>
                        <a:rPr lang="en-US" sz="1100" dirty="0" err="1">
                          <a:effectLst/>
                        </a:rPr>
                        <a:t>Bereau</a:t>
                      </a:r>
                      <a:r>
                        <a:rPr lang="en-US" sz="1100" dirty="0">
                          <a:effectLst/>
                        </a:rPr>
                        <a:t> and </a:t>
                      </a:r>
                      <a:r>
                        <a:rPr lang="en-US" sz="1100" dirty="0" err="1">
                          <a:effectLst/>
                        </a:rPr>
                        <a:t>Deresno</a:t>
                      </a:r>
                      <a:r>
                        <a:rPr lang="en-US" sz="1100" dirty="0">
                          <a:effectLst/>
                        </a:rPr>
                        <a:t> model</a:t>
                      </a:r>
                    </a:p>
                  </a:txBody>
                  <a:tcPr marL="11614" marR="11614" marT="7743" marB="7743">
                    <a:lnL>
                      <a:noFill/>
                    </a:lnL>
                    <a:lnR>
                      <a:noFill/>
                    </a:lnR>
                    <a:lnB w="7620" cap="flat" cmpd="sng" algn="ctr">
                      <a:solidFill>
                        <a:srgbClr val="A7A9AC"/>
                      </a:solidFill>
                      <a:prstDash val="solid"/>
                      <a:round/>
                      <a:headEnd type="none" w="med" len="med"/>
                      <a:tailEnd type="none" w="med" len="med"/>
                    </a:lnB>
                  </a:tcPr>
                </a:tc>
                <a:tc>
                  <a:txBody>
                    <a:bodyPr/>
                    <a:lstStyle/>
                    <a:p>
                      <a:pPr algn="l"/>
                      <a:r>
                        <a:rPr lang="en-US" sz="1100" dirty="0">
                          <a:effectLst/>
                        </a:rPr>
                        <a:t>Up to four-bead representation: three backbone beads (N, Cα and C′) and one side chain bead located at Cβ.</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Model used for studying protein folding and protein aggregation Studies show that additional model tuning is needed to improve the stability of proteins with β-type or α/β-mixed secondary structure.</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182515747"/>
                  </a:ext>
                </a:extLst>
              </a:tr>
              <a:tr h="393494">
                <a:tc>
                  <a:txBody>
                    <a:bodyPr/>
                    <a:lstStyle/>
                    <a:p>
                      <a:endParaRPr lang="en-IN" sz="1100"/>
                    </a:p>
                  </a:txBody>
                  <a:tcPr>
                    <a:lnT w="7620" cap="flat" cmpd="sng" algn="ctr">
                      <a:solidFill>
                        <a:srgbClr val="A7A9AC"/>
                      </a:solidFill>
                      <a:prstDash val="solid"/>
                      <a:round/>
                      <a:headEnd type="none" w="med" len="med"/>
                      <a:tailEnd type="none" w="med" len="med"/>
                    </a:lnT>
                  </a:tcPr>
                </a:tc>
                <a:tc>
                  <a:txBody>
                    <a:bodyPr/>
                    <a:lstStyle/>
                    <a:p>
                      <a:pPr algn="l"/>
                      <a:r>
                        <a:rPr lang="en-IN" sz="1100" dirty="0">
                          <a:effectLst/>
                        </a:rPr>
                        <a:t>Knowledge-based force field</a:t>
                      </a:r>
                    </a:p>
                  </a:txBody>
                  <a:tcPr marL="11614" marR="11614" marT="7743" marB="7743">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Available as part of the ESPRESSO package</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2342087557"/>
                  </a:ext>
                </a:extLst>
              </a:tr>
              <a:tr h="934813">
                <a:tc>
                  <a:txBody>
                    <a:bodyPr/>
                    <a:lstStyle/>
                    <a:p>
                      <a:pPr algn="l"/>
                      <a:r>
                        <a:rPr lang="en-US" sz="1100" dirty="0">
                          <a:effectLst/>
                        </a:rPr>
                        <a:t>CABS (C-alpha, c-beta, side chain) model</a:t>
                      </a:r>
                    </a:p>
                  </a:txBody>
                  <a:tcPr marL="11614" marR="11614" marT="7743" marB="7743">
                    <a:lnL>
                      <a:noFill/>
                    </a:lnL>
                    <a:lnR>
                      <a:noFill/>
                    </a:lnR>
                    <a:lnB w="7620" cap="flat" cmpd="sng" algn="ctr">
                      <a:solidFill>
                        <a:srgbClr val="A7A9AC"/>
                      </a:solidFill>
                      <a:prstDash val="solid"/>
                      <a:round/>
                      <a:headEnd type="none" w="med" len="med"/>
                      <a:tailEnd type="none" w="med" len="med"/>
                    </a:lnB>
                  </a:tcPr>
                </a:tc>
                <a:tc>
                  <a:txBody>
                    <a:bodyPr/>
                    <a:lstStyle/>
                    <a:p>
                      <a:pPr algn="l"/>
                      <a:r>
                        <a:rPr lang="en-US" sz="1100" dirty="0">
                          <a:effectLst/>
                        </a:rPr>
                        <a:t>Up to four-bead representation: Cα, Cβ, center of the side chain, and center of the peptide bond. Additionally, restriction of Cα positions to the cubic lattice (with 0.61 Å spacing) significantly speeds up the calculations.</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Model used in template-based/ab initio protein structure prediction, loop structure prediction</a:t>
                      </a:r>
                    </a:p>
                    <a:p>
                      <a:pPr algn="l"/>
                      <a:r>
                        <a:rPr lang="en-US" sz="1100" dirty="0">
                          <a:effectLst/>
                        </a:rPr>
                        <a:t>ab initio simulations of protein folding and binding of intrinsically disordered proteins. </a:t>
                      </a:r>
                    </a:p>
                    <a:p>
                      <a:pPr algn="l"/>
                      <a:r>
                        <a:rPr lang="en-US" sz="1100" dirty="0">
                          <a:effectLst/>
                        </a:rPr>
                        <a:t>Used as a simulation engine in multiscale methods for protein structure prediction, modeling of protein </a:t>
                      </a:r>
                      <a:r>
                        <a:rPr lang="en-US" sz="1100" dirty="0" err="1">
                          <a:effectLst/>
                        </a:rPr>
                        <a:t>flexibilityand</a:t>
                      </a:r>
                      <a:r>
                        <a:rPr lang="en-US" sz="1100" dirty="0">
                          <a:effectLst/>
                        </a:rPr>
                        <a:t> flexible protein-peptide docking.</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1372498866"/>
                  </a:ext>
                </a:extLst>
              </a:tr>
              <a:tr h="393494">
                <a:tc>
                  <a:txBody>
                    <a:bodyPr/>
                    <a:lstStyle/>
                    <a:p>
                      <a:endParaRPr lang="en-IN" sz="1100"/>
                    </a:p>
                  </a:txBody>
                  <a:tcPr>
                    <a:lnT w="7620" cap="flat" cmpd="sng" algn="ctr">
                      <a:solidFill>
                        <a:srgbClr val="A7A9AC"/>
                      </a:solidFill>
                      <a:prstDash val="solid"/>
                      <a:round/>
                      <a:headEnd type="none" w="med" len="med"/>
                      <a:tailEnd type="none" w="med" len="med"/>
                    </a:lnT>
                  </a:tcPr>
                </a:tc>
                <a:tc>
                  <a:txBody>
                    <a:bodyPr/>
                    <a:lstStyle/>
                    <a:p>
                      <a:pPr algn="l"/>
                      <a:r>
                        <a:rPr lang="en-IN" sz="1100" dirty="0">
                          <a:effectLst/>
                        </a:rPr>
                        <a:t>Knowledge-based force field</a:t>
                      </a:r>
                    </a:p>
                  </a:txBody>
                  <a:tcPr marL="11614" marR="11614" marT="7743" marB="7743">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Available with CABS-based tools</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1419743059"/>
                  </a:ext>
                </a:extLst>
              </a:tr>
              <a:tr h="422264">
                <a:tc>
                  <a:txBody>
                    <a:bodyPr/>
                    <a:lstStyle/>
                    <a:p>
                      <a:pPr algn="l"/>
                      <a:r>
                        <a:rPr lang="en-US" sz="1100" dirty="0">
                          <a:effectLst/>
                        </a:rPr>
                        <a:t>MARTINI model</a:t>
                      </a:r>
                    </a:p>
                  </a:txBody>
                  <a:tcPr marL="11614" marR="11614" marT="7743" marB="7743">
                    <a:lnL>
                      <a:noFill/>
                    </a:lnL>
                    <a:lnR>
                      <a:noFill/>
                    </a:lnR>
                    <a:lnB w="7620" cap="flat" cmpd="sng" algn="ctr">
                      <a:solidFill>
                        <a:srgbClr val="A7A9AC"/>
                      </a:solidFill>
                      <a:prstDash val="solid"/>
                      <a:round/>
                      <a:headEnd type="none" w="med" len="med"/>
                      <a:tailEnd type="none" w="med" len="med"/>
                    </a:lnB>
                  </a:tcPr>
                </a:tc>
                <a:tc>
                  <a:txBody>
                    <a:bodyPr/>
                    <a:lstStyle/>
                    <a:p>
                      <a:pPr algn="l"/>
                      <a:r>
                        <a:rPr lang="en-US" sz="1100" dirty="0">
                          <a:effectLst/>
                        </a:rPr>
                        <a:t>Up to five-bead representation: one backbone bead (placed at the center of mass of the amino acid backbone), and up to four side chain beads.</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Model originally developed for lipids and subsequently extended to proteins. Most popular model for the coarse-grained modeling of membrane proteins in the membrane environment.</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1889268005"/>
                  </a:ext>
                </a:extLst>
              </a:tr>
              <a:tr h="393494">
                <a:tc>
                  <a:txBody>
                    <a:bodyPr/>
                    <a:lstStyle/>
                    <a:p>
                      <a:endParaRPr lang="en-IN" sz="1100"/>
                    </a:p>
                  </a:txBody>
                  <a:tcPr>
                    <a:lnT w="7620" cap="flat" cmpd="sng" algn="ctr">
                      <a:solidFill>
                        <a:srgbClr val="A7A9AC"/>
                      </a:solidFill>
                      <a:prstDash val="solid"/>
                      <a:round/>
                      <a:headEnd type="none" w="med" len="med"/>
                      <a:tailEnd type="none" w="med" len="med"/>
                    </a:lnT>
                  </a:tcPr>
                </a:tc>
                <a:tc>
                  <a:txBody>
                    <a:bodyPr/>
                    <a:lstStyle/>
                    <a:p>
                      <a:pPr algn="l"/>
                      <a:r>
                        <a:rPr lang="en-IN" sz="1100" dirty="0">
                          <a:effectLst/>
                        </a:rPr>
                        <a:t>Physics-based force field</a:t>
                      </a:r>
                    </a:p>
                  </a:txBody>
                  <a:tcPr marL="11614" marR="11614" marT="7743" marB="7743">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Available at: </a:t>
                      </a:r>
                      <a:r>
                        <a:rPr lang="en-US" sz="1100" u="none" strike="noStrike" dirty="0">
                          <a:solidFill>
                            <a:srgbClr val="1A0DAB"/>
                          </a:solidFill>
                          <a:effectLst/>
                          <a:hlinkClick r:id="rId2"/>
                        </a:rPr>
                        <a:t>http://www.cgmartini.nl/</a:t>
                      </a:r>
                      <a:endParaRPr lang="en-US" sz="1100" dirty="0">
                        <a:effectLst/>
                      </a:endParaRP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360261263"/>
                  </a:ext>
                </a:extLst>
              </a:tr>
              <a:tr h="934813">
                <a:tc>
                  <a:txBody>
                    <a:bodyPr/>
                    <a:lstStyle/>
                    <a:p>
                      <a:pPr algn="l"/>
                      <a:r>
                        <a:rPr lang="en-US" sz="1100" dirty="0">
                          <a:effectLst/>
                        </a:rPr>
                        <a:t>OPEP (optimized potential for efficient protein structure prediction) model</a:t>
                      </a:r>
                    </a:p>
                  </a:txBody>
                  <a:tcPr marL="11614" marR="11614" marT="7743" marB="7743">
                    <a:lnL>
                      <a:noFill/>
                    </a:lnL>
                    <a:lnR>
                      <a:noFill/>
                    </a:lnR>
                    <a:lnB w="7620" cap="flat" cmpd="sng" algn="ctr">
                      <a:solidFill>
                        <a:srgbClr val="A7A9AC"/>
                      </a:solidFill>
                      <a:prstDash val="solid"/>
                      <a:round/>
                      <a:headEnd type="none" w="med" len="med"/>
                      <a:tailEnd type="none" w="med" len="med"/>
                    </a:lnB>
                  </a:tcPr>
                </a:tc>
                <a:tc>
                  <a:txBody>
                    <a:bodyPr/>
                    <a:lstStyle/>
                    <a:p>
                      <a:pPr algn="l"/>
                      <a:r>
                        <a:rPr lang="en-US" sz="1100" dirty="0">
                          <a:effectLst/>
                        </a:rPr>
                        <a:t>Up to six-bead representation: full-atom for the backbone (N, HN, Cα, C′, and O) and single-bead for side chains (with an exception of proline having three beads).</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IN" sz="1100" dirty="0">
                          <a:effectLst/>
                        </a:rPr>
                        <a:t>Model used for protein folding; aggregation studies; </a:t>
                      </a:r>
                    </a:p>
                    <a:p>
                      <a:pPr algn="l"/>
                      <a:r>
                        <a:rPr lang="en-IN" sz="1100" dirty="0">
                          <a:effectLst/>
                        </a:rPr>
                        <a:t>structure prediction of peptides and small proteins; </a:t>
                      </a:r>
                    </a:p>
                    <a:p>
                      <a:pPr algn="l"/>
                      <a:r>
                        <a:rPr lang="en-IN" sz="1100" dirty="0" err="1">
                          <a:effectLst/>
                        </a:rPr>
                        <a:t>modeling</a:t>
                      </a:r>
                      <a:r>
                        <a:rPr lang="en-IN" sz="1100" dirty="0">
                          <a:effectLst/>
                        </a:rPr>
                        <a:t> of the role of hydrodynamics in protein relaxation and peptide aggregation; </a:t>
                      </a:r>
                    </a:p>
                    <a:p>
                      <a:pPr algn="l"/>
                      <a:r>
                        <a:rPr lang="en-IN" sz="1100" dirty="0" err="1">
                          <a:effectLst/>
                        </a:rPr>
                        <a:t>modeling</a:t>
                      </a:r>
                      <a:r>
                        <a:rPr lang="en-IN" sz="1100" dirty="0">
                          <a:effectLst/>
                        </a:rPr>
                        <a:t> of proteins, DNA-RNA complexes and amyloid fibril formation in a crowded environment; </a:t>
                      </a:r>
                    </a:p>
                    <a:p>
                      <a:pPr algn="l"/>
                      <a:r>
                        <a:rPr lang="en-IN" sz="1100" i="1" dirty="0">
                          <a:effectLst/>
                        </a:rPr>
                        <a:t>ab initio</a:t>
                      </a:r>
                      <a:r>
                        <a:rPr lang="en-IN" sz="1100" dirty="0">
                          <a:effectLst/>
                        </a:rPr>
                        <a:t> peptide structure prediction.</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930481184"/>
                  </a:ext>
                </a:extLst>
              </a:tr>
              <a:tr h="393494">
                <a:tc>
                  <a:txBody>
                    <a:bodyPr/>
                    <a:lstStyle/>
                    <a:p>
                      <a:endParaRPr lang="en-IN" sz="1100"/>
                    </a:p>
                  </a:txBody>
                  <a:tcPr>
                    <a:lnT w="7620" cap="flat" cmpd="sng" algn="ctr">
                      <a:solidFill>
                        <a:srgbClr val="A7A9AC"/>
                      </a:solidFill>
                      <a:prstDash val="solid"/>
                      <a:round/>
                      <a:headEnd type="none" w="med" len="med"/>
                      <a:tailEnd type="none" w="med" len="med"/>
                    </a:lnT>
                  </a:tcPr>
                </a:tc>
                <a:tc>
                  <a:txBody>
                    <a:bodyPr/>
                    <a:lstStyle/>
                    <a:p>
                      <a:pPr algn="l"/>
                      <a:r>
                        <a:rPr lang="en-US" sz="1100" dirty="0">
                          <a:effectLst/>
                        </a:rPr>
                        <a:t>Mixed (knowledge-based and physics-based) potential</a:t>
                      </a:r>
                    </a:p>
                  </a:txBody>
                  <a:tcPr marL="11614" marR="11614" marT="7743" marB="7743">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Available with OPEP-based tools</a:t>
                      </a:r>
                    </a:p>
                  </a:txBody>
                  <a:tcPr marL="11614" marR="11614" marT="7743" marB="7743">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496898894"/>
                  </a:ext>
                </a:extLst>
              </a:tr>
            </a:tbl>
          </a:graphicData>
        </a:graphic>
      </p:graphicFrame>
    </p:spTree>
    <p:extLst>
      <p:ext uri="{BB962C8B-B14F-4D97-AF65-F5344CB8AC3E}">
        <p14:creationId xmlns:p14="http://schemas.microsoft.com/office/powerpoint/2010/main" val="1056471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7A4E1-7499-44C9-9AE8-AC0062C79D37}"/>
              </a:ext>
            </a:extLst>
          </p:cNvPr>
          <p:cNvSpPr>
            <a:spLocks noGrp="1"/>
          </p:cNvSpPr>
          <p:nvPr>
            <p:ph type="title"/>
          </p:nvPr>
        </p:nvSpPr>
        <p:spPr/>
        <p:txBody>
          <a:bodyPr/>
          <a:lstStyle/>
          <a:p>
            <a:pPr algn="ctr"/>
            <a:r>
              <a:rPr lang="en-US" dirty="0">
                <a:solidFill>
                  <a:srgbClr val="FF0000"/>
                </a:solidFill>
              </a:rPr>
              <a:t>Protein CG models</a:t>
            </a:r>
            <a:endParaRPr lang="en-IN" dirty="0"/>
          </a:p>
        </p:txBody>
      </p:sp>
      <p:graphicFrame>
        <p:nvGraphicFramePr>
          <p:cNvPr id="4" name="Content Placeholder 3">
            <a:extLst>
              <a:ext uri="{FF2B5EF4-FFF2-40B4-BE49-F238E27FC236}">
                <a16:creationId xmlns:a16="http://schemas.microsoft.com/office/drawing/2014/main" id="{E03E364D-C915-4A00-B9AB-C64887178B58}"/>
              </a:ext>
            </a:extLst>
          </p:cNvPr>
          <p:cNvGraphicFramePr>
            <a:graphicFrameLocks noGrp="1"/>
          </p:cNvGraphicFramePr>
          <p:nvPr>
            <p:ph idx="1"/>
            <p:extLst>
              <p:ext uri="{D42A27DB-BD31-4B8C-83A1-F6EECF244321}">
                <p14:modId xmlns:p14="http://schemas.microsoft.com/office/powerpoint/2010/main" val="709371753"/>
              </p:ext>
            </p:extLst>
          </p:nvPr>
        </p:nvGraphicFramePr>
        <p:xfrm>
          <a:off x="815049" y="1365813"/>
          <a:ext cx="10840657" cy="5492187"/>
        </p:xfrm>
        <a:graphic>
          <a:graphicData uri="http://schemas.openxmlformats.org/drawingml/2006/table">
            <a:tbl>
              <a:tblPr/>
              <a:tblGrid>
                <a:gridCol w="2767209">
                  <a:extLst>
                    <a:ext uri="{9D8B030D-6E8A-4147-A177-3AD203B41FA5}">
                      <a16:colId xmlns:a16="http://schemas.microsoft.com/office/drawing/2014/main" val="2036006432"/>
                    </a:ext>
                  </a:extLst>
                </a:gridCol>
                <a:gridCol w="4459896">
                  <a:extLst>
                    <a:ext uri="{9D8B030D-6E8A-4147-A177-3AD203B41FA5}">
                      <a16:colId xmlns:a16="http://schemas.microsoft.com/office/drawing/2014/main" val="747388478"/>
                    </a:ext>
                  </a:extLst>
                </a:gridCol>
                <a:gridCol w="3613552">
                  <a:extLst>
                    <a:ext uri="{9D8B030D-6E8A-4147-A177-3AD203B41FA5}">
                      <a16:colId xmlns:a16="http://schemas.microsoft.com/office/drawing/2014/main" val="2184305082"/>
                    </a:ext>
                  </a:extLst>
                </a:gridCol>
              </a:tblGrid>
              <a:tr h="839031">
                <a:tc rowSpan="2">
                  <a:txBody>
                    <a:bodyPr/>
                    <a:lstStyle/>
                    <a:p>
                      <a:pPr algn="l"/>
                      <a:r>
                        <a:rPr lang="en-US" sz="1100" dirty="0" err="1">
                          <a:effectLst/>
                        </a:rPr>
                        <a:t>PaLaCe</a:t>
                      </a:r>
                      <a:r>
                        <a:rPr lang="en-US" sz="1100" dirty="0">
                          <a:effectLst/>
                        </a:rPr>
                        <a:t> (</a:t>
                      </a:r>
                      <a:r>
                        <a:rPr lang="en-US" sz="1100" dirty="0" err="1">
                          <a:effectLst/>
                        </a:rPr>
                        <a:t>Pasi</a:t>
                      </a:r>
                      <a:r>
                        <a:rPr lang="en-US" sz="1100" dirty="0">
                          <a:effectLst/>
                        </a:rPr>
                        <a:t>-</a:t>
                      </a:r>
                      <a:r>
                        <a:rPr lang="en-US" sz="1100" dirty="0" err="1">
                          <a:effectLst/>
                        </a:rPr>
                        <a:t>Lavery</a:t>
                      </a:r>
                      <a:r>
                        <a:rPr lang="en-US" sz="1100" dirty="0">
                          <a:effectLst/>
                        </a:rPr>
                        <a:t>-Ceres) model</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Two-tier representation (one for bonded and another one for nonbonded interactions). Three backbone beads (N, Cα, and C′) are used for backbone representation and one or two beads for the side chain</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Model used to maintain structures of folded proteins, and model their dynamic fluctuations and large-scale force-induced conformational changes protein flexibility prediction.</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452111580"/>
                  </a:ext>
                </a:extLst>
              </a:tr>
              <a:tr h="235868">
                <a:tc vMerge="1">
                  <a:txBody>
                    <a:bodyPr/>
                    <a:lstStyle/>
                    <a:p>
                      <a:endParaRPr lang="en-IN"/>
                    </a:p>
                  </a:txBody>
                  <a:tcPr/>
                </a:tc>
                <a:tc>
                  <a:txBody>
                    <a:bodyPr/>
                    <a:lstStyle/>
                    <a:p>
                      <a:pPr algn="l"/>
                      <a:r>
                        <a:rPr lang="en-IN" sz="1100">
                          <a:effectLst/>
                        </a:rPr>
                        <a:t>Physics-based force field</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Available within the MMTK simulation package</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2360830572"/>
                  </a:ext>
                </a:extLst>
              </a:tr>
              <a:tr h="563413">
                <a:tc rowSpan="2">
                  <a:txBody>
                    <a:bodyPr/>
                    <a:lstStyle/>
                    <a:p>
                      <a:pPr algn="l"/>
                      <a:r>
                        <a:rPr lang="en-US" sz="1100" dirty="0">
                          <a:effectLst/>
                        </a:rPr>
                        <a:t>PRIMO model</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Up to seven-bead representation: three backbone beads (N, Cα, and combined CO) and one to five beads for the side chain (the representation was aimed to be sufficient for high resolution protein representation</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Model used in peptide and small protein structure prediction; has been extended to membrane environments.</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4011198667"/>
                  </a:ext>
                </a:extLst>
              </a:tr>
              <a:tr h="391725">
                <a:tc vMerge="1">
                  <a:txBody>
                    <a:bodyPr/>
                    <a:lstStyle/>
                    <a:p>
                      <a:endParaRPr lang="en-IN"/>
                    </a:p>
                  </a:txBody>
                  <a:tcPr/>
                </a:tc>
                <a:tc>
                  <a:txBody>
                    <a:bodyPr/>
                    <a:lstStyle/>
                    <a:p>
                      <a:pPr algn="l"/>
                      <a:r>
                        <a:rPr lang="en-IN" sz="1100">
                          <a:effectLst/>
                        </a:rPr>
                        <a:t>Physics-based force field</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Available from the authors on request and distributed as part of the MMTSB Tool</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2433077410"/>
                  </a:ext>
                </a:extLst>
              </a:tr>
              <a:tr h="1170999">
                <a:tc rowSpan="2">
                  <a:txBody>
                    <a:bodyPr/>
                    <a:lstStyle/>
                    <a:p>
                      <a:pPr algn="l"/>
                      <a:r>
                        <a:rPr lang="en-US" sz="1100" dirty="0">
                          <a:effectLst/>
                        </a:rPr>
                        <a:t>Rosetta model</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Representation by all backbone atoms, Cβ and center of the side chain. Coarse-grained models are further refined in all atom representation (with explicit hydrogen atoms).</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IN" sz="1100" dirty="0">
                          <a:effectLst/>
                        </a:rPr>
                        <a:t>Model widely used for protein structure prediction, model implemented in numerous pipelines for protein–protein docking, protein–ligand docking, antibody </a:t>
                      </a:r>
                      <a:r>
                        <a:rPr lang="en-IN" sz="1100" dirty="0" err="1">
                          <a:effectLst/>
                        </a:rPr>
                        <a:t>modeling</a:t>
                      </a:r>
                      <a:r>
                        <a:rPr lang="en-IN" sz="1100" dirty="0">
                          <a:effectLst/>
                        </a:rPr>
                        <a:t>, refinement of crystallographic structures, refinement of NMR structures, protein-peptide docking, </a:t>
                      </a:r>
                      <a:r>
                        <a:rPr lang="en-IN" sz="1100" dirty="0" err="1">
                          <a:effectLst/>
                        </a:rPr>
                        <a:t>modeling</a:t>
                      </a:r>
                      <a:r>
                        <a:rPr lang="en-IN" sz="1100" dirty="0">
                          <a:effectLst/>
                        </a:rPr>
                        <a:t> of protein–DNA interactions. </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3530074772"/>
                  </a:ext>
                </a:extLst>
              </a:tr>
              <a:tr h="547579">
                <a:tc vMerge="1">
                  <a:txBody>
                    <a:bodyPr/>
                    <a:lstStyle/>
                    <a:p>
                      <a:endParaRPr lang="en-IN"/>
                    </a:p>
                  </a:txBody>
                  <a:tcPr/>
                </a:tc>
                <a:tc>
                  <a:txBody>
                    <a:bodyPr/>
                    <a:lstStyle/>
                    <a:p>
                      <a:pPr algn="l"/>
                      <a:r>
                        <a:rPr lang="en-US" sz="1100">
                          <a:effectLst/>
                        </a:rPr>
                        <a:t>Mixed (knowledge-based and physics-based) potential</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Available at </a:t>
                      </a:r>
                      <a:r>
                        <a:rPr lang="en-US" sz="1100" u="none" strike="noStrike" dirty="0">
                          <a:solidFill>
                            <a:srgbClr val="1A0DAB"/>
                          </a:solidFill>
                          <a:effectLst/>
                          <a:hlinkClick r:id="rId3"/>
                        </a:rPr>
                        <a:t>https://www.rosettacommons.org/</a:t>
                      </a:r>
                      <a:r>
                        <a:rPr lang="en-US" sz="1100" dirty="0">
                          <a:effectLst/>
                        </a:rPr>
                        <a:t> </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2850952031"/>
                  </a:ext>
                </a:extLst>
              </a:tr>
              <a:tr h="1092850">
                <a:tc rowSpan="2">
                  <a:txBody>
                    <a:bodyPr/>
                    <a:lstStyle/>
                    <a:p>
                      <a:pPr algn="l"/>
                      <a:r>
                        <a:rPr lang="en-US" sz="1100" dirty="0">
                          <a:effectLst/>
                        </a:rPr>
                        <a:t>UNRES (united residue) </a:t>
                      </a:r>
                    </a:p>
                    <a:p>
                      <a:pPr algn="l"/>
                      <a:r>
                        <a:rPr lang="en-US" sz="1100" dirty="0">
                          <a:effectLst/>
                        </a:rPr>
                        <a:t>model</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a:effectLst/>
                        </a:rPr>
                        <a:t>Three-bead representation: Cα, peptide-group, and side chain.</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IN" sz="1100" dirty="0">
                          <a:effectLst/>
                        </a:rPr>
                        <a:t>Used in numerous protein folding studies; protein structure prediction;</a:t>
                      </a:r>
                    </a:p>
                    <a:p>
                      <a:pPr algn="l"/>
                      <a:r>
                        <a:rPr lang="en-IN" sz="1100" dirty="0">
                          <a:effectLst/>
                        </a:rPr>
                        <a:t>loop structure prediction; </a:t>
                      </a:r>
                    </a:p>
                    <a:p>
                      <a:pPr algn="l"/>
                      <a:r>
                        <a:rPr lang="en-IN" sz="1100" dirty="0">
                          <a:effectLst/>
                        </a:rPr>
                        <a:t>protein–protein interactions; </a:t>
                      </a:r>
                    </a:p>
                    <a:p>
                      <a:pPr algn="l"/>
                      <a:r>
                        <a:rPr lang="en-IN" sz="1100" dirty="0">
                          <a:effectLst/>
                        </a:rPr>
                        <a:t>protein–DNA interactions; </a:t>
                      </a:r>
                      <a:endParaRPr lang="en-IN" sz="1100" u="sng" dirty="0">
                        <a:solidFill>
                          <a:srgbClr val="1A0DAB"/>
                        </a:solidFill>
                        <a:effectLst/>
                      </a:endParaRPr>
                    </a:p>
                    <a:p>
                      <a:pPr algn="l"/>
                      <a:r>
                        <a:rPr lang="en-IN" sz="1100" dirty="0">
                          <a:effectLst/>
                        </a:rPr>
                        <a:t>mechanisms of protein fibrillation,</a:t>
                      </a:r>
                    </a:p>
                    <a:p>
                      <a:pPr algn="l"/>
                      <a:r>
                        <a:rPr lang="en-IN" sz="1100" dirty="0">
                          <a:effectLst/>
                        </a:rPr>
                        <a:t>large-scale rearrangements of protein complexes.</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1296782325"/>
                  </a:ext>
                </a:extLst>
              </a:tr>
              <a:tr h="298694">
                <a:tc vMerge="1">
                  <a:txBody>
                    <a:bodyPr/>
                    <a:lstStyle/>
                    <a:p>
                      <a:endParaRPr lang="en-IN"/>
                    </a:p>
                  </a:txBody>
                  <a:tcPr/>
                </a:tc>
                <a:tc>
                  <a:txBody>
                    <a:bodyPr/>
                    <a:lstStyle/>
                    <a:p>
                      <a:pPr algn="l"/>
                      <a:r>
                        <a:rPr lang="en-IN" sz="1100">
                          <a:effectLst/>
                        </a:rPr>
                        <a:t>Physics-based force field</a:t>
                      </a: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tc>
                  <a:txBody>
                    <a:bodyPr/>
                    <a:lstStyle/>
                    <a:p>
                      <a:pPr algn="l"/>
                      <a:r>
                        <a:rPr lang="en-US" sz="1100" dirty="0">
                          <a:effectLst/>
                        </a:rPr>
                        <a:t>Available with accompanying tools at: </a:t>
                      </a:r>
                      <a:r>
                        <a:rPr lang="en-US" sz="1100" u="none" strike="noStrike" dirty="0">
                          <a:solidFill>
                            <a:srgbClr val="1A0DAB"/>
                          </a:solidFill>
                          <a:effectLst/>
                          <a:hlinkClick r:id="rId4"/>
                        </a:rPr>
                        <a:t>http://www.unres.pl/</a:t>
                      </a:r>
                      <a:endParaRPr lang="en-US" sz="1100" dirty="0">
                        <a:effectLst/>
                      </a:endParaRPr>
                    </a:p>
                  </a:txBody>
                  <a:tcPr marL="23472" marR="23472" marT="15648" marB="15648">
                    <a:lnL>
                      <a:noFill/>
                    </a:lnL>
                    <a:lnR>
                      <a:noFill/>
                    </a:lnR>
                    <a:lnT w="7620" cap="flat" cmpd="sng" algn="ctr">
                      <a:solidFill>
                        <a:srgbClr val="A7A9AC"/>
                      </a:solidFill>
                      <a:prstDash val="solid"/>
                      <a:round/>
                      <a:headEnd type="none" w="med" len="med"/>
                      <a:tailEnd type="none" w="med" len="med"/>
                    </a:lnT>
                    <a:lnB w="7620" cap="flat" cmpd="sng" algn="ctr">
                      <a:solidFill>
                        <a:srgbClr val="A7A9AC"/>
                      </a:solidFill>
                      <a:prstDash val="solid"/>
                      <a:round/>
                      <a:headEnd type="none" w="med" len="med"/>
                      <a:tailEnd type="none" w="med" len="med"/>
                    </a:lnB>
                  </a:tcPr>
                </a:tc>
                <a:extLst>
                  <a:ext uri="{0D108BD9-81ED-4DB2-BD59-A6C34878D82A}">
                    <a16:rowId xmlns:a16="http://schemas.microsoft.com/office/drawing/2014/main" val="2304283350"/>
                  </a:ext>
                </a:extLst>
              </a:tr>
            </a:tbl>
          </a:graphicData>
        </a:graphic>
      </p:graphicFrame>
    </p:spTree>
    <p:extLst>
      <p:ext uri="{BB962C8B-B14F-4D97-AF65-F5344CB8AC3E}">
        <p14:creationId xmlns:p14="http://schemas.microsoft.com/office/powerpoint/2010/main" val="23037937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1145</TotalTime>
  <Words>1123</Words>
  <Application>Microsoft Office PowerPoint</Application>
  <PresentationFormat>Widescreen</PresentationFormat>
  <Paragraphs>113</Paragraphs>
  <Slides>20</Slides>
  <Notes>3</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Lato</vt:lpstr>
      <vt:lpstr>Wingdings 3</vt:lpstr>
      <vt:lpstr>Ion</vt:lpstr>
      <vt:lpstr>Thesis Protein Translocation through a nanopore</vt:lpstr>
      <vt:lpstr>Aim</vt:lpstr>
      <vt:lpstr>Example Simulation</vt:lpstr>
      <vt:lpstr>PowerPoint Presentation</vt:lpstr>
      <vt:lpstr>Initial Guesses</vt:lpstr>
      <vt:lpstr>E = 100 * (100 mv per 10 nm or 10^7 V/m)  Leading molecule only moves in Z direction  9 molecules didn’t exit, 8 molecules couldn’t enter (3.3 ns simulation time per simulation)</vt:lpstr>
      <vt:lpstr>Coarse Grain Model</vt:lpstr>
      <vt:lpstr>Protein CG models</vt:lpstr>
      <vt:lpstr>Protein CG models</vt:lpstr>
      <vt:lpstr>Protein and MARTINI CG Model</vt:lpstr>
      <vt:lpstr>PowerPoint Presentation</vt:lpstr>
      <vt:lpstr>CG structure in Lammps </vt:lpstr>
      <vt:lpstr>Stability</vt:lpstr>
      <vt:lpstr>Pore and Protein</vt:lpstr>
      <vt:lpstr>Generating initial conformations</vt:lpstr>
      <vt:lpstr>Deciding driving force</vt:lpstr>
      <vt:lpstr>Future Objectives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Rajat Chaudhary</dc:creator>
  <cp:lastModifiedBy>Rajat Chaudhary</cp:lastModifiedBy>
  <cp:revision>13</cp:revision>
  <dcterms:created xsi:type="dcterms:W3CDTF">2021-10-29T14:11:10Z</dcterms:created>
  <dcterms:modified xsi:type="dcterms:W3CDTF">2022-03-25T06:46:20Z</dcterms:modified>
</cp:coreProperties>
</file>